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358B"/>
    <a:srgbClr val="FF9966"/>
    <a:srgbClr val="FFFF66"/>
    <a:srgbClr val="F0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86ADF-BAAE-4A05-AA1F-E3D4F98AD1E2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BB2EC-91FD-40A6-AC69-036A6D18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337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100% represents one whole unit or object. The grid</a:t>
            </a:r>
            <a:r>
              <a:rPr lang="en-GB" baseline="0" dirty="0" smtClean="0"/>
              <a:t> shows the whole split into 100 parts. Each part is 1%, 1 out of 100,  1/100  or  0.01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6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100% represents one whole unit or object. The grid</a:t>
            </a:r>
            <a:r>
              <a:rPr lang="en-GB" baseline="0" dirty="0" smtClean="0"/>
              <a:t> shows 37% or 37 out of 100,  37/100  or  0.37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Talk about the </a:t>
            </a:r>
            <a:r>
              <a:rPr lang="en-GB" baseline="0" dirty="0" err="1" smtClean="0"/>
              <a:t>unshaded</a:t>
            </a:r>
            <a:r>
              <a:rPr lang="en-GB" baseline="0" dirty="0" smtClean="0"/>
              <a:t> part too  63% making the total 100%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17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 ways to write one half,  50%, ½ = 50/100 ,  0.5,  0.50,   1 out of 2 = 50 out of 100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9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Equivalent ways to write one quarter   25%,  ¼ = 25/100  ,  0.25,   1 out of 4 = 25 out of 100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327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</a:t>
            </a:r>
            <a:r>
              <a:rPr lang="en-GB" baseline="0" dirty="0" smtClean="0"/>
              <a:t> ways to write three quarters  75%,  ¾ = 75/100   75 out of 100,  0.75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81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 ways to write one</a:t>
            </a:r>
            <a:r>
              <a:rPr lang="en-GB" baseline="0" dirty="0" smtClean="0"/>
              <a:t> tenth,  10%,  1/10 = 10/100 ,  0.1 = 0.10,  1 out of 10 = 10 out of 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562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</a:t>
            </a:r>
            <a:r>
              <a:rPr lang="en-GB" baseline="0" dirty="0" smtClean="0"/>
              <a:t> ways to write three tenths,  30%,  3/10 = 30/100,  0.3  =  0.30 ,  3 out of 10  =  30 out of 100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821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 ways to write one fifth,</a:t>
            </a:r>
            <a:r>
              <a:rPr lang="en-GB" baseline="0" dirty="0" smtClean="0"/>
              <a:t>  1/5  =  2/10  =  20/100 , 0.2 = 0.20  ,  20%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73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Equivalent ways to write three fifths,</a:t>
            </a:r>
            <a:r>
              <a:rPr lang="en-GB" baseline="0" dirty="0" smtClean="0"/>
              <a:t>  3/5  =  6/10  =  60/100,  0.6 = 0.60,  3 out of 5 = 60 out of 100 , 60%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BB2EC-91FD-40A6-AC69-036A6D18AFE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17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799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43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6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3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4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1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1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5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38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55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0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63985-E862-4B95-B6B3-3019893E00ED}" type="datetimeFigureOut">
              <a:rPr lang="en-GB" smtClean="0"/>
              <a:t>17/06/2013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698AB-CA05-4510-A7E7-5E9FEFF4F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74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609003"/>
            <a:ext cx="2412000" cy="24120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95854"/>
              </p:ext>
            </p:extLst>
          </p:nvPr>
        </p:nvGraphicFramePr>
        <p:xfrm>
          <a:off x="5364088" y="609003"/>
          <a:ext cx="237626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</a:tblGrid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91680" y="149183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100 %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7908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609003"/>
            <a:ext cx="2412000" cy="241200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348133"/>
              </p:ext>
            </p:extLst>
          </p:nvPr>
        </p:nvGraphicFramePr>
        <p:xfrm>
          <a:off x="5364088" y="609003"/>
          <a:ext cx="237626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  <a:gridCol w="237626"/>
              </a:tblGrid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743"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91680" y="149183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100 %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6135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656642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95536" y="332656"/>
            <a:ext cx="2160000" cy="2160000"/>
            <a:chOff x="395536" y="381294"/>
            <a:chExt cx="2160000" cy="2160000"/>
          </a:xfrm>
        </p:grpSpPr>
        <p:sp>
          <p:nvSpPr>
            <p:cNvPr id="2" name="Rectangle 1"/>
            <p:cNvSpPr/>
            <p:nvPr/>
          </p:nvSpPr>
          <p:spPr>
            <a:xfrm>
              <a:off x="395536" y="381294"/>
              <a:ext cx="2160000" cy="2160000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27584" y="1126485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100 %</a:t>
              </a:r>
              <a:endParaRPr lang="en-GB" sz="3600" b="1" dirty="0"/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003430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400"/>
                <a:gridCol w="1049120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78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105935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95536" y="332656"/>
            <a:ext cx="2160000" cy="2160000"/>
            <a:chOff x="395536" y="381294"/>
            <a:chExt cx="2160000" cy="2160000"/>
          </a:xfrm>
        </p:grpSpPr>
        <p:sp>
          <p:nvSpPr>
            <p:cNvPr id="4" name="Rectangle 3"/>
            <p:cNvSpPr/>
            <p:nvPr/>
          </p:nvSpPr>
          <p:spPr>
            <a:xfrm>
              <a:off x="395536" y="381294"/>
              <a:ext cx="2160000" cy="2160000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27584" y="1126485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100 %</a:t>
              </a:r>
              <a:endParaRPr lang="en-GB" sz="3600" b="1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934282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400"/>
                <a:gridCol w="1049120"/>
              </a:tblGrid>
              <a:tr h="108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55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742056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95536" y="332656"/>
            <a:ext cx="2160000" cy="2160000"/>
            <a:chOff x="395536" y="381294"/>
            <a:chExt cx="2160000" cy="2160000"/>
          </a:xfrm>
        </p:grpSpPr>
        <p:sp>
          <p:nvSpPr>
            <p:cNvPr id="4" name="Rectangle 3"/>
            <p:cNvSpPr/>
            <p:nvPr/>
          </p:nvSpPr>
          <p:spPr>
            <a:xfrm>
              <a:off x="395536" y="381294"/>
              <a:ext cx="2160000" cy="2160000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27584" y="1126485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100 %</a:t>
              </a:r>
              <a:endParaRPr lang="en-GB" sz="3600" b="1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430561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400"/>
                <a:gridCol w="1049120"/>
              </a:tblGrid>
              <a:tr h="108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8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8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836548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95536" y="332656"/>
            <a:ext cx="2160000" cy="2160000"/>
            <a:chOff x="395536" y="381294"/>
            <a:chExt cx="2160000" cy="2160000"/>
          </a:xfrm>
        </p:grpSpPr>
        <p:sp>
          <p:nvSpPr>
            <p:cNvPr id="4" name="Rectangle 3"/>
            <p:cNvSpPr/>
            <p:nvPr/>
          </p:nvSpPr>
          <p:spPr>
            <a:xfrm>
              <a:off x="395536" y="381294"/>
              <a:ext cx="2160000" cy="2160000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27584" y="1126485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100 %</a:t>
              </a:r>
              <a:endParaRPr lang="en-GB" sz="3600" b="1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443192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9824"/>
                <a:gridCol w="209824"/>
                <a:gridCol w="209824"/>
                <a:gridCol w="209824"/>
                <a:gridCol w="209824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02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353311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95536" y="332656"/>
            <a:ext cx="2160000" cy="2160000"/>
            <a:chOff x="395536" y="381294"/>
            <a:chExt cx="2160000" cy="2160000"/>
          </a:xfrm>
        </p:grpSpPr>
        <p:sp>
          <p:nvSpPr>
            <p:cNvPr id="4" name="Rectangle 3"/>
            <p:cNvSpPr/>
            <p:nvPr/>
          </p:nvSpPr>
          <p:spPr>
            <a:xfrm>
              <a:off x="395536" y="381294"/>
              <a:ext cx="2160000" cy="2160000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27584" y="1126485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/>
                <a:t>100 %</a:t>
              </a:r>
              <a:endParaRPr lang="en-GB" sz="3600" b="1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758564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9824"/>
                <a:gridCol w="209824"/>
                <a:gridCol w="209824"/>
                <a:gridCol w="209824"/>
                <a:gridCol w="209824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7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791341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08993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560"/>
                <a:gridCol w="416560"/>
                <a:gridCol w="418104"/>
                <a:gridCol w="419648"/>
                <a:gridCol w="419648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112662"/>
              </p:ext>
            </p:extLst>
          </p:nvPr>
        </p:nvGraphicFramePr>
        <p:xfrm>
          <a:off x="46754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9824"/>
                <a:gridCol w="209824"/>
                <a:gridCol w="209824"/>
                <a:gridCol w="209824"/>
                <a:gridCol w="209824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45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960592"/>
              </p:ext>
            </p:extLst>
          </p:nvPr>
        </p:nvGraphicFramePr>
        <p:xfrm>
          <a:off x="6300192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16000"/>
                <a:gridCol w="208280"/>
                <a:gridCol w="208280"/>
                <a:gridCol w="208280"/>
                <a:gridCol w="208280"/>
              </a:tblGrid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374246"/>
              </p:ext>
            </p:extLst>
          </p:nvPr>
        </p:nvGraphicFramePr>
        <p:xfrm>
          <a:off x="338260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560"/>
                <a:gridCol w="416560"/>
                <a:gridCol w="418104"/>
                <a:gridCol w="419648"/>
                <a:gridCol w="419648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798576"/>
              </p:ext>
            </p:extLst>
          </p:nvPr>
        </p:nvGraphicFramePr>
        <p:xfrm>
          <a:off x="467544" y="332656"/>
          <a:ext cx="209052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9824"/>
                <a:gridCol w="209824"/>
                <a:gridCol w="209824"/>
                <a:gridCol w="209824"/>
                <a:gridCol w="209824"/>
              </a:tblGrid>
              <a:tr h="2160000"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 vert="vert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90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4144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FF0000"/>
                </a:solidFill>
              </a:rPr>
              <a:t>fractions</a:t>
            </a:r>
            <a:r>
              <a:rPr lang="en-GB" sz="2000" dirty="0" smtClean="0"/>
              <a:t> as  </a:t>
            </a:r>
            <a:r>
              <a:rPr lang="en-GB" sz="2000" b="1" dirty="0" smtClean="0">
                <a:solidFill>
                  <a:srgbClr val="4E358B"/>
                </a:solidFill>
              </a:rPr>
              <a:t>percentages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6300192" y="1088740"/>
            <a:ext cx="2304256" cy="1224136"/>
            <a:chOff x="323528" y="1052736"/>
            <a:chExt cx="2304256" cy="1224136"/>
          </a:xfrm>
        </p:grpSpPr>
        <p:sp>
          <p:nvSpPr>
            <p:cNvPr id="7" name="Rectangle 6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 smtClean="0"/>
                <a:t>4</a:t>
              </a:r>
              <a:endParaRPr lang="en-GB" sz="2400" b="1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388060" y="1088740"/>
            <a:ext cx="2304256" cy="1224136"/>
            <a:chOff x="323528" y="1052736"/>
            <a:chExt cx="2304256" cy="1224136"/>
          </a:xfrm>
        </p:grpSpPr>
        <p:sp>
          <p:nvSpPr>
            <p:cNvPr id="10" name="Rectangle 9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9</a:t>
              </a:r>
            </a:p>
            <a:p>
              <a:pPr algn="ctr"/>
              <a:r>
                <a:rPr lang="en-GB" sz="2400" b="1" dirty="0" smtClean="0"/>
                <a:t>10</a:t>
              </a:r>
              <a:endParaRPr lang="en-GB" sz="2400" b="1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07368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5928" y="1088740"/>
            <a:ext cx="2304256" cy="1224136"/>
            <a:chOff x="323528" y="1052736"/>
            <a:chExt cx="2304256" cy="1224136"/>
          </a:xfrm>
        </p:grpSpPr>
        <p:sp>
          <p:nvSpPr>
            <p:cNvPr id="15" name="Rectangle 14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/>
                <a:t>2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300192" y="2780928"/>
            <a:ext cx="2304256" cy="1224136"/>
            <a:chOff x="323528" y="1052736"/>
            <a:chExt cx="2304256" cy="1224136"/>
          </a:xfrm>
        </p:grpSpPr>
        <p:sp>
          <p:nvSpPr>
            <p:cNvPr id="20" name="Rectangle 19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2</a:t>
              </a:r>
              <a:endParaRPr lang="en-GB" sz="2400" b="1" dirty="0" smtClean="0"/>
            </a:p>
            <a:p>
              <a:r>
                <a:rPr lang="en-GB" sz="2400" b="1" dirty="0" smtClean="0"/>
                <a:t>5</a:t>
              </a:r>
              <a:endParaRPr lang="en-GB" sz="2400" b="1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388060" y="2780928"/>
            <a:ext cx="2304256" cy="1224136"/>
            <a:chOff x="323528" y="1052736"/>
            <a:chExt cx="2304256" cy="1224136"/>
          </a:xfrm>
        </p:grpSpPr>
        <p:sp>
          <p:nvSpPr>
            <p:cNvPr id="25" name="Rectangle 24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7348" y="1268760"/>
              <a:ext cx="7518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3</a:t>
              </a:r>
              <a:endParaRPr lang="en-GB" sz="2400" b="1" dirty="0" smtClean="0"/>
            </a:p>
            <a:p>
              <a:pPr algn="ctr"/>
              <a:r>
                <a:rPr lang="en-GB" sz="2400" b="1" dirty="0" smtClean="0"/>
                <a:t>100</a:t>
              </a:r>
              <a:endParaRPr lang="en-GB" sz="2400" b="1" dirty="0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539552" y="1700808"/>
              <a:ext cx="5040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237588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75928" y="2780928"/>
            <a:ext cx="2304256" cy="1224136"/>
            <a:chOff x="323528" y="1052736"/>
            <a:chExt cx="2304256" cy="1224136"/>
          </a:xfrm>
        </p:grpSpPr>
        <p:sp>
          <p:nvSpPr>
            <p:cNvPr id="30" name="Rectangle 29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9160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1</a:t>
              </a:r>
            </a:p>
            <a:p>
              <a:pPr algn="ctr"/>
              <a:r>
                <a:rPr lang="en-GB" sz="2400" b="1" dirty="0" smtClean="0"/>
                <a:t>10</a:t>
              </a:r>
              <a:endParaRPr lang="en-GB" sz="2400" b="1" dirty="0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300192" y="4509120"/>
            <a:ext cx="2304256" cy="1224136"/>
            <a:chOff x="323528" y="1052736"/>
            <a:chExt cx="2304256" cy="1224136"/>
          </a:xfrm>
        </p:grpSpPr>
        <p:sp>
          <p:nvSpPr>
            <p:cNvPr id="35" name="Rectangle 34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3</a:t>
              </a:r>
              <a:endParaRPr lang="en-GB" sz="2400" b="1" dirty="0" smtClean="0"/>
            </a:p>
            <a:p>
              <a:r>
                <a:rPr lang="en-GB" sz="2400" b="1" dirty="0" smtClean="0"/>
                <a:t>4</a:t>
              </a:r>
              <a:endParaRPr lang="en-GB" sz="2400" b="1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388060" y="4509120"/>
            <a:ext cx="2304256" cy="1224136"/>
            <a:chOff x="323528" y="1052736"/>
            <a:chExt cx="2304256" cy="1224136"/>
          </a:xfrm>
        </p:grpSpPr>
        <p:sp>
          <p:nvSpPr>
            <p:cNvPr id="40" name="Rectangle 39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 smtClean="0"/>
                <a:t>5</a:t>
              </a:r>
              <a:endParaRPr lang="en-GB" sz="2400" b="1" dirty="0"/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75928" y="4509120"/>
            <a:ext cx="2304256" cy="1224136"/>
            <a:chOff x="323528" y="1052736"/>
            <a:chExt cx="2304256" cy="1224136"/>
          </a:xfrm>
        </p:grpSpPr>
        <p:sp>
          <p:nvSpPr>
            <p:cNvPr id="45" name="Rectangle 44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9160" y="1268760"/>
              <a:ext cx="657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56</a:t>
              </a:r>
            </a:p>
            <a:p>
              <a:pPr algn="ctr"/>
              <a:r>
                <a:rPr lang="en-GB" sz="2400" b="1" dirty="0" smtClean="0"/>
                <a:t>100</a:t>
              </a:r>
              <a:endParaRPr lang="en-GB" sz="2400" b="1" dirty="0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539552" y="1700808"/>
              <a:ext cx="5040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035224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8883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3830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00B050"/>
                </a:solidFill>
              </a:rPr>
              <a:t>decimals</a:t>
            </a:r>
            <a:r>
              <a:rPr lang="en-GB" sz="2000" dirty="0" smtClean="0"/>
              <a:t>  as  </a:t>
            </a:r>
            <a:r>
              <a:rPr lang="en-GB" sz="2000" b="1" dirty="0" smtClean="0">
                <a:solidFill>
                  <a:srgbClr val="FF0000"/>
                </a:solidFill>
              </a:rPr>
              <a:t>fractions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251520" y="980728"/>
            <a:ext cx="2520280" cy="1152128"/>
            <a:chOff x="251520" y="980728"/>
            <a:chExt cx="2520280" cy="1152128"/>
          </a:xfrm>
        </p:grpSpPr>
        <p:sp>
          <p:nvSpPr>
            <p:cNvPr id="48" name="Rectangle 47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11" y="1233626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0.6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275856" y="980728"/>
            <a:ext cx="2520280" cy="1152128"/>
            <a:chOff x="251520" y="980728"/>
            <a:chExt cx="2520280" cy="1152128"/>
          </a:xfrm>
        </p:grpSpPr>
        <p:sp>
          <p:nvSpPr>
            <p:cNvPr id="52" name="Rectangle 51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0.04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00192" y="980728"/>
            <a:ext cx="2520280" cy="1152128"/>
            <a:chOff x="251520" y="980728"/>
            <a:chExt cx="2520280" cy="1152128"/>
          </a:xfrm>
        </p:grpSpPr>
        <p:sp>
          <p:nvSpPr>
            <p:cNvPr id="55" name="Rectangle 54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0.73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51520" y="3068960"/>
            <a:ext cx="2520280" cy="1152128"/>
            <a:chOff x="251520" y="980728"/>
            <a:chExt cx="2520280" cy="1152128"/>
          </a:xfrm>
        </p:grpSpPr>
        <p:sp>
          <p:nvSpPr>
            <p:cNvPr id="58" name="Rectangle 57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0.50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275856" y="3068960"/>
            <a:ext cx="2520280" cy="1152128"/>
            <a:chOff x="251520" y="980728"/>
            <a:chExt cx="2520280" cy="1152128"/>
          </a:xfrm>
        </p:grpSpPr>
        <p:sp>
          <p:nvSpPr>
            <p:cNvPr id="61" name="Rectangle 60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0.01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300192" y="3068960"/>
            <a:ext cx="2520280" cy="1152128"/>
            <a:chOff x="251520" y="980728"/>
            <a:chExt cx="2520280" cy="1152128"/>
          </a:xfrm>
        </p:grpSpPr>
        <p:sp>
          <p:nvSpPr>
            <p:cNvPr id="64" name="Rectangle 63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0.25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51520" y="5085184"/>
            <a:ext cx="2520280" cy="1152128"/>
            <a:chOff x="251520" y="980728"/>
            <a:chExt cx="2520280" cy="1152128"/>
          </a:xfrm>
        </p:grpSpPr>
        <p:sp>
          <p:nvSpPr>
            <p:cNvPr id="67" name="Rectangle 66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0.39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275856" y="5085184"/>
            <a:ext cx="2520280" cy="1152128"/>
            <a:chOff x="251520" y="980728"/>
            <a:chExt cx="2520280" cy="1152128"/>
          </a:xfrm>
        </p:grpSpPr>
        <p:sp>
          <p:nvSpPr>
            <p:cNvPr id="70" name="Rectangle 69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6011" y="1233626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0.2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300192" y="5085184"/>
            <a:ext cx="2520280" cy="1152128"/>
            <a:chOff x="251520" y="980728"/>
            <a:chExt cx="2520280" cy="1152128"/>
          </a:xfrm>
        </p:grpSpPr>
        <p:sp>
          <p:nvSpPr>
            <p:cNvPr id="73" name="Rectangle 72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0.75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6050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4132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FF0000"/>
                </a:solidFill>
              </a:rPr>
              <a:t>percentages</a:t>
            </a:r>
            <a:r>
              <a:rPr lang="en-GB" sz="2000" dirty="0" smtClean="0"/>
              <a:t> as  </a:t>
            </a:r>
            <a:r>
              <a:rPr lang="en-GB" sz="2000" b="1" dirty="0" smtClean="0">
                <a:solidFill>
                  <a:srgbClr val="00B050"/>
                </a:solidFill>
              </a:rPr>
              <a:t>decimals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1520" y="980728"/>
            <a:ext cx="2520280" cy="1152128"/>
            <a:chOff x="251520" y="980728"/>
            <a:chExt cx="2520280" cy="1152128"/>
          </a:xfrm>
        </p:grpSpPr>
        <p:sp>
          <p:nvSpPr>
            <p:cNvPr id="4" name="Rectangle 3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82 %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75856" y="980728"/>
            <a:ext cx="2520280" cy="1152128"/>
            <a:chOff x="251520" y="980728"/>
            <a:chExt cx="2520280" cy="1152128"/>
          </a:xfrm>
        </p:grpSpPr>
        <p:sp>
          <p:nvSpPr>
            <p:cNvPr id="7" name="Rectangle 6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6011" y="1233626"/>
              <a:ext cx="1075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6 %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00192" y="980728"/>
            <a:ext cx="2520280" cy="1152128"/>
            <a:chOff x="251520" y="980728"/>
            <a:chExt cx="2520280" cy="1152128"/>
          </a:xfrm>
        </p:grpSpPr>
        <p:sp>
          <p:nvSpPr>
            <p:cNvPr id="10" name="Rectangle 9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60 %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1520" y="3068960"/>
            <a:ext cx="2520280" cy="1152128"/>
            <a:chOff x="251520" y="980728"/>
            <a:chExt cx="2520280" cy="1152128"/>
          </a:xfrm>
        </p:grpSpPr>
        <p:sp>
          <p:nvSpPr>
            <p:cNvPr id="13" name="Rectangle 12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42 %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5856" y="3068960"/>
            <a:ext cx="2520280" cy="1152128"/>
            <a:chOff x="251520" y="980728"/>
            <a:chExt cx="2520280" cy="1152128"/>
          </a:xfrm>
        </p:grpSpPr>
        <p:sp>
          <p:nvSpPr>
            <p:cNvPr id="16" name="Rectangle 15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50 %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00192" y="3068960"/>
            <a:ext cx="2520280" cy="1152128"/>
            <a:chOff x="251520" y="980728"/>
            <a:chExt cx="2520280" cy="1152128"/>
          </a:xfrm>
        </p:grpSpPr>
        <p:sp>
          <p:nvSpPr>
            <p:cNvPr id="19" name="Rectangle 18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6011" y="1233626"/>
              <a:ext cx="1075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1 %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520" y="5085184"/>
            <a:ext cx="2520280" cy="1152128"/>
            <a:chOff x="251520" y="980728"/>
            <a:chExt cx="2520280" cy="1152128"/>
          </a:xfrm>
        </p:grpSpPr>
        <p:sp>
          <p:nvSpPr>
            <p:cNvPr id="22" name="Rectangle 21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25 %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75856" y="5085184"/>
            <a:ext cx="2520280" cy="1152128"/>
            <a:chOff x="251520" y="980728"/>
            <a:chExt cx="2520280" cy="1152128"/>
          </a:xfrm>
        </p:grpSpPr>
        <p:sp>
          <p:nvSpPr>
            <p:cNvPr id="25" name="Rectangle 24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/>
                <a:t>10 %</a:t>
              </a:r>
              <a:r>
                <a:rPr lang="en-GB" sz="2800" b="1" dirty="0" smtClean="0"/>
                <a:t>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00192" y="5085184"/>
            <a:ext cx="2520280" cy="1152128"/>
            <a:chOff x="251520" y="980728"/>
            <a:chExt cx="2520280" cy="1152128"/>
          </a:xfrm>
        </p:grpSpPr>
        <p:sp>
          <p:nvSpPr>
            <p:cNvPr id="28" name="Rectangle 27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6011" y="1321604"/>
              <a:ext cx="11544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13 % =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29501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378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FF0000"/>
                </a:solidFill>
              </a:rPr>
              <a:t>fractions</a:t>
            </a:r>
            <a:r>
              <a:rPr lang="en-GB" sz="2000" dirty="0" smtClean="0"/>
              <a:t> as  </a:t>
            </a:r>
            <a:r>
              <a:rPr lang="en-GB" sz="2000" b="1" dirty="0" smtClean="0">
                <a:solidFill>
                  <a:srgbClr val="00B050"/>
                </a:solidFill>
              </a:rPr>
              <a:t>decimals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6300192" y="1088740"/>
            <a:ext cx="2304256" cy="1224136"/>
            <a:chOff x="323528" y="1052736"/>
            <a:chExt cx="2304256" cy="1224136"/>
          </a:xfrm>
        </p:grpSpPr>
        <p:sp>
          <p:nvSpPr>
            <p:cNvPr id="4" name="Rectangle 3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/>
                <a:t>5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88060" y="1088740"/>
            <a:ext cx="2304256" cy="1224136"/>
            <a:chOff x="323528" y="1052736"/>
            <a:chExt cx="2304256" cy="1224136"/>
          </a:xfrm>
        </p:grpSpPr>
        <p:sp>
          <p:nvSpPr>
            <p:cNvPr id="9" name="Rectangle 8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7348" y="1268760"/>
              <a:ext cx="6980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49</a:t>
              </a:r>
            </a:p>
            <a:p>
              <a:pPr algn="ctr"/>
              <a:r>
                <a:rPr lang="en-GB" sz="2400" b="1" dirty="0" smtClean="0"/>
                <a:t>100</a:t>
              </a:r>
              <a:endParaRPr lang="en-GB" sz="2400" b="1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99356" y="1700808"/>
              <a:ext cx="5442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7542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5928" y="1088740"/>
            <a:ext cx="2304256" cy="1224136"/>
            <a:chOff x="323528" y="1052736"/>
            <a:chExt cx="2304256" cy="1224136"/>
          </a:xfrm>
        </p:grpSpPr>
        <p:sp>
          <p:nvSpPr>
            <p:cNvPr id="14" name="Rectangle 13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 smtClean="0"/>
                <a:t>4</a:t>
              </a:r>
              <a:endParaRPr lang="en-GB" sz="2400" b="1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00192" y="2780928"/>
            <a:ext cx="2304256" cy="1224136"/>
            <a:chOff x="323528" y="1052736"/>
            <a:chExt cx="2304256" cy="1224136"/>
          </a:xfrm>
        </p:grpSpPr>
        <p:sp>
          <p:nvSpPr>
            <p:cNvPr id="19" name="Rectangle 18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7544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7</a:t>
              </a:r>
            </a:p>
            <a:p>
              <a:pPr algn="ctr"/>
              <a:r>
                <a:rPr lang="en-GB" sz="2400" b="1" dirty="0" smtClean="0"/>
                <a:t>10</a:t>
              </a:r>
              <a:endParaRPr lang="en-GB" sz="2400" b="1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388060" y="2780928"/>
            <a:ext cx="2304256" cy="1224136"/>
            <a:chOff x="323528" y="1052736"/>
            <a:chExt cx="2304256" cy="1224136"/>
          </a:xfrm>
        </p:grpSpPr>
        <p:sp>
          <p:nvSpPr>
            <p:cNvPr id="24" name="Rectangle 23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27348" y="1268760"/>
              <a:ext cx="7518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/>
                <a:t>3</a:t>
              </a:r>
              <a:endParaRPr lang="en-GB" sz="2400" b="1" dirty="0" smtClean="0"/>
            </a:p>
            <a:p>
              <a:pPr algn="ctr"/>
              <a:r>
                <a:rPr lang="en-GB" sz="2400" b="1" dirty="0" smtClean="0"/>
                <a:t>100</a:t>
              </a:r>
              <a:endParaRPr lang="en-GB" sz="2400" b="1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539552" y="1700808"/>
              <a:ext cx="5040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237588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75928" y="2780928"/>
            <a:ext cx="2304256" cy="1224136"/>
            <a:chOff x="323528" y="1052736"/>
            <a:chExt cx="2304256" cy="1224136"/>
          </a:xfrm>
        </p:grpSpPr>
        <p:sp>
          <p:nvSpPr>
            <p:cNvPr id="29" name="Rectangle 28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9160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1</a:t>
              </a:r>
            </a:p>
            <a:p>
              <a:pPr algn="ctr"/>
              <a:r>
                <a:rPr lang="en-GB" sz="2400" b="1" dirty="0" smtClean="0"/>
                <a:t>10</a:t>
              </a:r>
              <a:endParaRPr lang="en-GB" sz="2400" b="1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300192" y="4509120"/>
            <a:ext cx="2304256" cy="1224136"/>
            <a:chOff x="323528" y="1052736"/>
            <a:chExt cx="2304256" cy="1224136"/>
          </a:xfrm>
        </p:grpSpPr>
        <p:sp>
          <p:nvSpPr>
            <p:cNvPr id="34" name="Rectangle 33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3</a:t>
              </a:r>
              <a:endParaRPr lang="en-GB" sz="2400" b="1" dirty="0" smtClean="0"/>
            </a:p>
            <a:p>
              <a:r>
                <a:rPr lang="en-GB" sz="2400" b="1" dirty="0" smtClean="0"/>
                <a:t>4</a:t>
              </a:r>
              <a:endParaRPr lang="en-GB" sz="2400" b="1" dirty="0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388060" y="4509120"/>
            <a:ext cx="2304256" cy="1224136"/>
            <a:chOff x="323528" y="1052736"/>
            <a:chExt cx="2304256" cy="1224136"/>
          </a:xfrm>
        </p:grpSpPr>
        <p:sp>
          <p:nvSpPr>
            <p:cNvPr id="39" name="Rectangle 38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9552" y="1268760"/>
              <a:ext cx="504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1</a:t>
              </a:r>
            </a:p>
            <a:p>
              <a:r>
                <a:rPr lang="en-GB" sz="2400" b="1" dirty="0" smtClean="0"/>
                <a:t>2</a:t>
              </a:r>
              <a:endParaRPr lang="en-GB" sz="2400" b="1" dirty="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539552" y="1700808"/>
              <a:ext cx="3240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971600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5928" y="4509120"/>
            <a:ext cx="2304256" cy="1224136"/>
            <a:chOff x="323528" y="1052736"/>
            <a:chExt cx="2304256" cy="1224136"/>
          </a:xfrm>
        </p:grpSpPr>
        <p:sp>
          <p:nvSpPr>
            <p:cNvPr id="44" name="Rectangle 43"/>
            <p:cNvSpPr/>
            <p:nvPr/>
          </p:nvSpPr>
          <p:spPr>
            <a:xfrm>
              <a:off x="323528" y="1052736"/>
              <a:ext cx="2304256" cy="122413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59160" y="1268760"/>
              <a:ext cx="657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60</a:t>
              </a:r>
            </a:p>
            <a:p>
              <a:pPr algn="ctr"/>
              <a:r>
                <a:rPr lang="en-GB" sz="2400" b="1" dirty="0" smtClean="0"/>
                <a:t>100</a:t>
              </a:r>
              <a:endParaRPr lang="en-GB" sz="2400" b="1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539552" y="1700808"/>
              <a:ext cx="5040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035224" y="1342509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 smtClean="0"/>
                <a:t>=</a:t>
              </a:r>
              <a:endParaRPr lang="en-GB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42826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4209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00B050"/>
                </a:solidFill>
              </a:rPr>
              <a:t>decimals</a:t>
            </a:r>
            <a:r>
              <a:rPr lang="en-GB" sz="2000" dirty="0" smtClean="0"/>
              <a:t>  as  </a:t>
            </a:r>
            <a:r>
              <a:rPr lang="en-GB" sz="2000" b="1" dirty="0" smtClean="0">
                <a:solidFill>
                  <a:srgbClr val="0070C0"/>
                </a:solidFill>
              </a:rPr>
              <a:t>percentages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1520" y="980728"/>
            <a:ext cx="2520280" cy="1152128"/>
            <a:chOff x="251520" y="980728"/>
            <a:chExt cx="2520280" cy="1152128"/>
          </a:xfrm>
        </p:grpSpPr>
        <p:sp>
          <p:nvSpPr>
            <p:cNvPr id="4" name="Rectangle 3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0.53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75856" y="980728"/>
            <a:ext cx="2520280" cy="1152128"/>
            <a:chOff x="251520" y="980728"/>
            <a:chExt cx="2520280" cy="1152128"/>
          </a:xfrm>
        </p:grpSpPr>
        <p:sp>
          <p:nvSpPr>
            <p:cNvPr id="7" name="Rectangle 6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0.15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00192" y="980728"/>
            <a:ext cx="2520280" cy="1152128"/>
            <a:chOff x="251520" y="980728"/>
            <a:chExt cx="2520280" cy="1152128"/>
          </a:xfrm>
        </p:grpSpPr>
        <p:sp>
          <p:nvSpPr>
            <p:cNvPr id="10" name="Rectangle 9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6011" y="1233626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0.8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1520" y="3068960"/>
            <a:ext cx="2520280" cy="1152128"/>
            <a:chOff x="251520" y="980728"/>
            <a:chExt cx="2520280" cy="1152128"/>
          </a:xfrm>
        </p:grpSpPr>
        <p:sp>
          <p:nvSpPr>
            <p:cNvPr id="13" name="Rectangle 12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0.02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5856" y="3068960"/>
            <a:ext cx="2520280" cy="1152128"/>
            <a:chOff x="251520" y="980728"/>
            <a:chExt cx="2520280" cy="1152128"/>
          </a:xfrm>
        </p:grpSpPr>
        <p:sp>
          <p:nvSpPr>
            <p:cNvPr id="16" name="Rectangle 15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011" y="1233626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0.9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00192" y="3068960"/>
            <a:ext cx="2520280" cy="1152128"/>
            <a:chOff x="251520" y="980728"/>
            <a:chExt cx="2520280" cy="1152128"/>
          </a:xfrm>
        </p:grpSpPr>
        <p:sp>
          <p:nvSpPr>
            <p:cNvPr id="19" name="Rectangle 18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0.25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520" y="5085184"/>
            <a:ext cx="2520280" cy="1152128"/>
            <a:chOff x="251520" y="980728"/>
            <a:chExt cx="2520280" cy="1152128"/>
          </a:xfrm>
        </p:grpSpPr>
        <p:sp>
          <p:nvSpPr>
            <p:cNvPr id="22" name="Rectangle 21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6011" y="1233626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0.3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75856" y="5085184"/>
            <a:ext cx="2520280" cy="1152128"/>
            <a:chOff x="251520" y="980728"/>
            <a:chExt cx="2520280" cy="1152128"/>
          </a:xfrm>
        </p:grpSpPr>
        <p:sp>
          <p:nvSpPr>
            <p:cNvPr id="25" name="Rectangle 24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0.27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00192" y="5085184"/>
            <a:ext cx="2520280" cy="1152128"/>
            <a:chOff x="251520" y="980728"/>
            <a:chExt cx="2520280" cy="1152128"/>
          </a:xfrm>
        </p:grpSpPr>
        <p:sp>
          <p:nvSpPr>
            <p:cNvPr id="28" name="Rectangle 27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6011" y="1233626"/>
              <a:ext cx="11945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0.06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43579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4144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Write these </a:t>
            </a:r>
            <a:r>
              <a:rPr lang="en-GB" sz="2000" b="1" dirty="0" smtClean="0">
                <a:solidFill>
                  <a:srgbClr val="0070C0"/>
                </a:solidFill>
              </a:rPr>
              <a:t>percentages</a:t>
            </a:r>
            <a:r>
              <a:rPr lang="en-GB" sz="2000" dirty="0" smtClean="0"/>
              <a:t> as  </a:t>
            </a:r>
            <a:r>
              <a:rPr lang="en-GB" sz="2000" b="1" dirty="0" smtClean="0">
                <a:solidFill>
                  <a:srgbClr val="FF0000"/>
                </a:solidFill>
              </a:rPr>
              <a:t>fractions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51520" y="980728"/>
            <a:ext cx="2520280" cy="1152128"/>
            <a:chOff x="251520" y="980728"/>
            <a:chExt cx="2520280" cy="1152128"/>
          </a:xfrm>
        </p:grpSpPr>
        <p:sp>
          <p:nvSpPr>
            <p:cNvPr id="4" name="Rectangle 3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75 %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75856" y="980728"/>
            <a:ext cx="2520280" cy="1152128"/>
            <a:chOff x="251520" y="980728"/>
            <a:chExt cx="2520280" cy="1152128"/>
          </a:xfrm>
        </p:grpSpPr>
        <p:sp>
          <p:nvSpPr>
            <p:cNvPr id="7" name="Rectangle 6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6011" y="1233626"/>
              <a:ext cx="1075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/>
                <a:t>5</a:t>
              </a:r>
              <a:r>
                <a:rPr lang="en-GB" sz="2800" b="1" dirty="0" smtClean="0"/>
                <a:t>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00192" y="980728"/>
            <a:ext cx="2520280" cy="1152128"/>
            <a:chOff x="251520" y="980728"/>
            <a:chExt cx="2520280" cy="1152128"/>
          </a:xfrm>
        </p:grpSpPr>
        <p:sp>
          <p:nvSpPr>
            <p:cNvPr id="10" name="Rectangle 9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60 %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1520" y="3068960"/>
            <a:ext cx="2520280" cy="1152128"/>
            <a:chOff x="251520" y="980728"/>
            <a:chExt cx="2520280" cy="1152128"/>
          </a:xfrm>
        </p:grpSpPr>
        <p:sp>
          <p:nvSpPr>
            <p:cNvPr id="13" name="Rectangle 12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6011" y="1233626"/>
              <a:ext cx="1075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/>
                <a:t>6</a:t>
              </a:r>
              <a:r>
                <a:rPr lang="en-GB" sz="2800" b="1" dirty="0" smtClean="0"/>
                <a:t>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5856" y="3068960"/>
            <a:ext cx="2520280" cy="1152128"/>
            <a:chOff x="251520" y="980728"/>
            <a:chExt cx="2520280" cy="1152128"/>
          </a:xfrm>
        </p:grpSpPr>
        <p:sp>
          <p:nvSpPr>
            <p:cNvPr id="16" name="Rectangle 15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50 %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00192" y="3068960"/>
            <a:ext cx="2520280" cy="1152128"/>
            <a:chOff x="251520" y="980728"/>
            <a:chExt cx="2520280" cy="1152128"/>
          </a:xfrm>
        </p:grpSpPr>
        <p:sp>
          <p:nvSpPr>
            <p:cNvPr id="19" name="Rectangle 18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6011" y="1233626"/>
              <a:ext cx="10759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/>
                <a:t>1</a:t>
              </a:r>
              <a:r>
                <a:rPr lang="en-GB" sz="2800" b="1" dirty="0" smtClean="0"/>
                <a:t>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1520" y="5085184"/>
            <a:ext cx="2520280" cy="1152128"/>
            <a:chOff x="251520" y="980728"/>
            <a:chExt cx="2520280" cy="1152128"/>
          </a:xfrm>
        </p:grpSpPr>
        <p:sp>
          <p:nvSpPr>
            <p:cNvPr id="22" name="Rectangle 21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25 %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75856" y="5085184"/>
            <a:ext cx="2520280" cy="1152128"/>
            <a:chOff x="251520" y="980728"/>
            <a:chExt cx="2520280" cy="1152128"/>
          </a:xfrm>
        </p:grpSpPr>
        <p:sp>
          <p:nvSpPr>
            <p:cNvPr id="25" name="Rectangle 24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36011" y="1233626"/>
              <a:ext cx="12586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35 </a:t>
              </a:r>
              <a:r>
                <a:rPr lang="en-GB" sz="2800" b="1" dirty="0"/>
                <a:t>%</a:t>
              </a:r>
              <a:r>
                <a:rPr lang="en-GB" sz="2800" b="1" dirty="0" smtClean="0"/>
                <a:t> </a:t>
              </a:r>
              <a:r>
                <a:rPr lang="en-GB" sz="3600" b="1" dirty="0" smtClean="0"/>
                <a:t> </a:t>
              </a:r>
              <a:r>
                <a:rPr lang="en-GB" sz="2800" b="1" dirty="0" smtClean="0"/>
                <a:t>=</a:t>
              </a:r>
              <a:endParaRPr lang="en-GB" sz="28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00192" y="5085184"/>
            <a:ext cx="2520280" cy="1152128"/>
            <a:chOff x="251520" y="980728"/>
            <a:chExt cx="2520280" cy="1152128"/>
          </a:xfrm>
        </p:grpSpPr>
        <p:sp>
          <p:nvSpPr>
            <p:cNvPr id="28" name="Rectangle 27"/>
            <p:cNvSpPr/>
            <p:nvPr/>
          </p:nvSpPr>
          <p:spPr>
            <a:xfrm>
              <a:off x="251520" y="980728"/>
              <a:ext cx="2520280" cy="11521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6011" y="1321604"/>
              <a:ext cx="11544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/>
                <a:t>10 % =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40014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437</Words>
  <Application>Microsoft Office PowerPoint</Application>
  <PresentationFormat>On-screen Show (4:3)</PresentationFormat>
  <Paragraphs>122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L.Henry</dc:creator>
  <cp:lastModifiedBy>L.Henry</cp:lastModifiedBy>
  <cp:revision>15</cp:revision>
  <dcterms:created xsi:type="dcterms:W3CDTF">2013-06-14T12:17:50Z</dcterms:created>
  <dcterms:modified xsi:type="dcterms:W3CDTF">2013-06-17T13:48:07Z</dcterms:modified>
</cp:coreProperties>
</file>