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bg1"/>
            </a:solidFill>
            <a:ln w="19050">
              <a:solidFill>
                <a:schemeClr val="tx1"/>
              </a:solidFill>
            </a:ln>
          </c:spPr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 w="19050"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bg1"/>
            </a:solidFill>
            <a:ln w="19050">
              <a:solidFill>
                <a:schemeClr val="tx1"/>
              </a:solidFill>
            </a:ln>
          </c:spPr>
          <c:cat>
            <c:numRef>
              <c:f>Sheet1!$A$2:$A$9</c:f>
              <c:numCache>
                <c:formatCode>General</c:formatCode>
                <c:ptCount val="8"/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35AEED-CA90-4E33-81A9-8E96856A96DD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5B32F-BBF0-4E0F-9FAA-AECECF010F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981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6/12  or  ½  or  2/4  or   3/6 show by drawing lines on photos to partition the 12 objects.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5B32F-BBF0-4E0F-9FAA-AECECF010FB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042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9/12  or  ¾  show by drawing lines on the photos to partition the 12 objects in different</a:t>
            </a:r>
            <a:r>
              <a:rPr lang="en-GB" baseline="0" dirty="0" smtClean="0"/>
              <a:t> ways. Emphasise that the two fractions are EQUIVALENT, they represent the same share of the whole tray.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5B32F-BBF0-4E0F-9FAA-AECECF010FB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719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4/12    1/3    2/6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5B32F-BBF0-4E0F-9FAA-AECECF010FB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491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2/8</a:t>
            </a:r>
            <a:r>
              <a:rPr lang="en-GB" baseline="0" dirty="0" smtClean="0"/>
              <a:t>    1/4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5B32F-BBF0-4E0F-9FAA-AECECF010FB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390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3/6  = ½  and  2/6  =  1/3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5B32F-BBF0-4E0F-9FAA-AECECF010FB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460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If necessary draw</a:t>
            </a:r>
            <a:r>
              <a:rPr lang="en-GB" baseline="0" dirty="0" smtClean="0"/>
              <a:t> horizontal lines on the second box to emphasise the fifths. Shade the SAME section of each box. Get students to see the equivalent fraction 6/10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5B32F-BBF0-4E0F-9FAA-AECECF010FB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32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If necessary draw</a:t>
            </a:r>
            <a:r>
              <a:rPr lang="en-GB" baseline="0" dirty="0" smtClean="0"/>
              <a:t> vertical lines on the second box to emphasise the thirds. The equivalent fraction is </a:t>
            </a:r>
            <a:r>
              <a:rPr lang="en-GB" baseline="0" dirty="0" smtClean="0"/>
              <a:t>6/9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5B32F-BBF0-4E0F-9FAA-AECECF010FB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700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equivalent fraction is 6/8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5B32F-BBF0-4E0F-9FAA-AECECF010FB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418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the space to fill in equivalent forms for 2/3  and</a:t>
            </a:r>
            <a:r>
              <a:rPr lang="en-GB" baseline="0" dirty="0" smtClean="0"/>
              <a:t>  5/6 etc.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5B32F-BBF0-4E0F-9FAA-AECECF010FB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332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the space to fill in equivalent forms for 2/3  and</a:t>
            </a:r>
            <a:r>
              <a:rPr lang="en-GB" baseline="0" dirty="0" smtClean="0"/>
              <a:t>  4/5 etc.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5B32F-BBF0-4E0F-9FAA-AECECF010FB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442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C6C89-AE21-42E6-B69A-E13469180CFA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6C21C-EF2C-4C17-863E-0045103978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078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C6C89-AE21-42E6-B69A-E13469180CFA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6C21C-EF2C-4C17-863E-0045103978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39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C6C89-AE21-42E6-B69A-E13469180CFA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6C21C-EF2C-4C17-863E-0045103978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826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C6C89-AE21-42E6-B69A-E13469180CFA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6C21C-EF2C-4C17-863E-0045103978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659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C6C89-AE21-42E6-B69A-E13469180CFA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6C21C-EF2C-4C17-863E-0045103978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103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C6C89-AE21-42E6-B69A-E13469180CFA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6C21C-EF2C-4C17-863E-0045103978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614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C6C89-AE21-42E6-B69A-E13469180CFA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6C21C-EF2C-4C17-863E-0045103978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27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C6C89-AE21-42E6-B69A-E13469180CFA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6C21C-EF2C-4C17-863E-0045103978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347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C6C89-AE21-42E6-B69A-E13469180CFA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6C21C-EF2C-4C17-863E-0045103978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511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C6C89-AE21-42E6-B69A-E13469180CFA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6C21C-EF2C-4C17-863E-0045103978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23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C6C89-AE21-42E6-B69A-E13469180CFA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6C21C-EF2C-4C17-863E-0045103978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03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C6C89-AE21-42E6-B69A-E13469180CFA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6C21C-EF2C-4C17-863E-0045103978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54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31" y="1196751"/>
            <a:ext cx="1822949" cy="14401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1425" y="332656"/>
            <a:ext cx="3117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 smtClean="0">
                <a:solidFill>
                  <a:srgbClr val="FF0000"/>
                </a:solidFill>
              </a:rPr>
              <a:t>Equivalent Fractions</a:t>
            </a:r>
            <a:endParaRPr lang="en-GB" sz="2800" u="sng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44008" y="332656"/>
            <a:ext cx="39460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What </a:t>
            </a:r>
            <a:r>
              <a:rPr lang="en-GB" b="1" dirty="0" smtClean="0">
                <a:solidFill>
                  <a:srgbClr val="FF0000"/>
                </a:solidFill>
              </a:rPr>
              <a:t>fraction </a:t>
            </a:r>
            <a:r>
              <a:rPr lang="en-GB" dirty="0" smtClean="0"/>
              <a:t>of the bun cases are full ?</a:t>
            </a:r>
          </a:p>
          <a:p>
            <a:endParaRPr lang="en-GB" dirty="0"/>
          </a:p>
          <a:p>
            <a:r>
              <a:rPr lang="en-GB" dirty="0" smtClean="0"/>
              <a:t>Think of some </a:t>
            </a:r>
            <a:r>
              <a:rPr lang="en-GB" b="1" dirty="0" smtClean="0">
                <a:solidFill>
                  <a:srgbClr val="FF0000"/>
                </a:solidFill>
              </a:rPr>
              <a:t>different </a:t>
            </a:r>
            <a:r>
              <a:rPr lang="en-GB" dirty="0" smtClean="0"/>
              <a:t>ways to write</a:t>
            </a:r>
          </a:p>
          <a:p>
            <a:r>
              <a:rPr lang="en-GB" dirty="0" smtClean="0"/>
              <a:t>the same fraction.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30" y="3140968"/>
            <a:ext cx="1822949" cy="14401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99" y="5085184"/>
            <a:ext cx="1822949" cy="1440161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2852936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0" y="4869160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923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988840"/>
            <a:ext cx="1813321" cy="13681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404664"/>
            <a:ext cx="44067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What </a:t>
            </a:r>
            <a:r>
              <a:rPr lang="en-GB" b="1" dirty="0" smtClean="0">
                <a:solidFill>
                  <a:srgbClr val="FF0000"/>
                </a:solidFill>
              </a:rPr>
              <a:t>fraction </a:t>
            </a:r>
            <a:r>
              <a:rPr lang="en-GB" dirty="0" smtClean="0"/>
              <a:t>of the bun cases are full now ?</a:t>
            </a:r>
          </a:p>
          <a:p>
            <a:endParaRPr lang="en-GB" dirty="0"/>
          </a:p>
          <a:p>
            <a:r>
              <a:rPr lang="en-GB" dirty="0" smtClean="0"/>
              <a:t>Write the fraction</a:t>
            </a:r>
            <a:r>
              <a:rPr lang="en-GB" dirty="0"/>
              <a:t> </a:t>
            </a:r>
            <a:r>
              <a:rPr lang="en-GB" dirty="0" smtClean="0"/>
              <a:t>in </a:t>
            </a:r>
            <a:r>
              <a:rPr lang="en-GB" b="1" dirty="0" smtClean="0">
                <a:solidFill>
                  <a:srgbClr val="FF0000"/>
                </a:solidFill>
              </a:rPr>
              <a:t>different </a:t>
            </a:r>
            <a:r>
              <a:rPr lang="en-GB" dirty="0" smtClean="0"/>
              <a:t>ways.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611560" y="5147900"/>
            <a:ext cx="4233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What </a:t>
            </a:r>
            <a:r>
              <a:rPr lang="en-GB" b="1" dirty="0" smtClean="0">
                <a:solidFill>
                  <a:srgbClr val="FF0000"/>
                </a:solidFill>
              </a:rPr>
              <a:t>fraction </a:t>
            </a:r>
            <a:r>
              <a:rPr lang="en-GB" dirty="0" smtClean="0"/>
              <a:t>of the bun cases are </a:t>
            </a:r>
            <a:r>
              <a:rPr lang="en-GB" b="1" dirty="0" smtClean="0">
                <a:solidFill>
                  <a:srgbClr val="FF0000"/>
                </a:solidFill>
              </a:rPr>
              <a:t>empty </a:t>
            </a:r>
            <a:r>
              <a:rPr lang="en-GB" dirty="0" smtClean="0"/>
              <a:t>?</a:t>
            </a:r>
            <a:endParaRPr lang="en-GB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4869160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88840"/>
            <a:ext cx="1813321" cy="136815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1556792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572000" y="1556792"/>
            <a:ext cx="0" cy="331236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27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84" y="1772816"/>
            <a:ext cx="1861153" cy="13681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260648"/>
            <a:ext cx="6840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</a:t>
            </a:r>
            <a:r>
              <a:rPr lang="en-GB" b="1" dirty="0" smtClean="0">
                <a:solidFill>
                  <a:srgbClr val="FF0000"/>
                </a:solidFill>
              </a:rPr>
              <a:t>fraction </a:t>
            </a:r>
            <a:r>
              <a:rPr lang="en-GB" dirty="0" smtClean="0"/>
              <a:t>of the bun cases are full ?</a:t>
            </a:r>
          </a:p>
          <a:p>
            <a:endParaRPr lang="en-GB" dirty="0"/>
          </a:p>
          <a:p>
            <a:r>
              <a:rPr lang="en-GB" dirty="0" smtClean="0"/>
              <a:t>Can you find </a:t>
            </a:r>
            <a:r>
              <a:rPr lang="en-GB" b="1" dirty="0" smtClean="0">
                <a:solidFill>
                  <a:srgbClr val="FF0000"/>
                </a:solidFill>
              </a:rPr>
              <a:t>different</a:t>
            </a:r>
            <a:r>
              <a:rPr lang="en-GB" dirty="0" smtClean="0"/>
              <a:t> ways to write the fraction ?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5147900"/>
            <a:ext cx="4233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What </a:t>
            </a:r>
            <a:r>
              <a:rPr lang="en-GB" b="1" dirty="0" smtClean="0">
                <a:solidFill>
                  <a:srgbClr val="FF0000"/>
                </a:solidFill>
              </a:rPr>
              <a:t>fraction </a:t>
            </a:r>
            <a:r>
              <a:rPr lang="en-GB" dirty="0" smtClean="0"/>
              <a:t>of the bun cases are </a:t>
            </a:r>
            <a:r>
              <a:rPr lang="en-GB" b="1" dirty="0" smtClean="0">
                <a:solidFill>
                  <a:srgbClr val="FF0000"/>
                </a:solidFill>
              </a:rPr>
              <a:t>empty </a:t>
            </a:r>
            <a:r>
              <a:rPr lang="en-GB" dirty="0" smtClean="0"/>
              <a:t>?</a:t>
            </a:r>
            <a:endParaRPr lang="en-GB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4869160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772816"/>
            <a:ext cx="1861153" cy="13681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295" y="1772816"/>
            <a:ext cx="1861153" cy="1368152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0" y="1412776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059832" y="1412776"/>
            <a:ext cx="0" cy="345638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156176" y="1412776"/>
            <a:ext cx="0" cy="345638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58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54" y="1844824"/>
            <a:ext cx="2218589" cy="1656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332656"/>
            <a:ext cx="42173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What </a:t>
            </a:r>
            <a:r>
              <a:rPr lang="en-GB" b="1" dirty="0" smtClean="0">
                <a:solidFill>
                  <a:srgbClr val="FF0000"/>
                </a:solidFill>
              </a:rPr>
              <a:t>fraction </a:t>
            </a:r>
            <a:r>
              <a:rPr lang="en-GB" dirty="0" smtClean="0"/>
              <a:t>of the pills have been used ?</a:t>
            </a:r>
          </a:p>
          <a:p>
            <a:endParaRPr lang="en-GB" dirty="0"/>
          </a:p>
          <a:p>
            <a:r>
              <a:rPr lang="en-GB" dirty="0" smtClean="0"/>
              <a:t>Write two </a:t>
            </a:r>
            <a:r>
              <a:rPr lang="en-GB" b="1" dirty="0" smtClean="0">
                <a:solidFill>
                  <a:srgbClr val="FF0000"/>
                </a:solidFill>
              </a:rPr>
              <a:t>equivalent fractions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5147900"/>
            <a:ext cx="3422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What </a:t>
            </a:r>
            <a:r>
              <a:rPr lang="en-GB" b="1" dirty="0" smtClean="0">
                <a:solidFill>
                  <a:srgbClr val="FF0000"/>
                </a:solidFill>
              </a:rPr>
              <a:t>fraction </a:t>
            </a:r>
            <a:r>
              <a:rPr lang="en-GB" dirty="0" smtClean="0"/>
              <a:t>of the pills are </a:t>
            </a:r>
            <a:r>
              <a:rPr lang="en-GB" b="1" dirty="0" smtClean="0">
                <a:solidFill>
                  <a:srgbClr val="FF0000"/>
                </a:solidFill>
              </a:rPr>
              <a:t>left </a:t>
            </a:r>
            <a:r>
              <a:rPr lang="en-GB" dirty="0" smtClean="0"/>
              <a:t>?</a:t>
            </a: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4869160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699" y="1844824"/>
            <a:ext cx="2218589" cy="1656184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1556792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572000" y="1556792"/>
            <a:ext cx="0" cy="331236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17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2060848"/>
            <a:ext cx="1726906" cy="11521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62" y="4869160"/>
            <a:ext cx="1726906" cy="11521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060848"/>
            <a:ext cx="1579374" cy="11178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19216" y="269048"/>
            <a:ext cx="45690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What </a:t>
            </a:r>
            <a:r>
              <a:rPr lang="en-GB" b="1" dirty="0" smtClean="0">
                <a:solidFill>
                  <a:srgbClr val="FF0000"/>
                </a:solidFill>
              </a:rPr>
              <a:t>fraction </a:t>
            </a:r>
            <a:r>
              <a:rPr lang="en-GB" dirty="0" smtClean="0"/>
              <a:t>of the eggs are left in each box ?</a:t>
            </a:r>
          </a:p>
          <a:p>
            <a:endParaRPr lang="en-GB" dirty="0"/>
          </a:p>
          <a:p>
            <a:r>
              <a:rPr lang="en-GB" dirty="0" smtClean="0"/>
              <a:t>Write the fraction in</a:t>
            </a:r>
            <a:r>
              <a:rPr lang="en-GB" b="1" dirty="0" smtClean="0">
                <a:solidFill>
                  <a:srgbClr val="FF0000"/>
                </a:solidFill>
              </a:rPr>
              <a:t> different </a:t>
            </a:r>
            <a:r>
              <a:rPr lang="en-GB" dirty="0" smtClean="0"/>
              <a:t>ways.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869160"/>
            <a:ext cx="1579374" cy="1117868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0" y="1412776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283968" y="1412776"/>
            <a:ext cx="144016" cy="54452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4005064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14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907097"/>
              </p:ext>
            </p:extLst>
          </p:nvPr>
        </p:nvGraphicFramePr>
        <p:xfrm>
          <a:off x="5830849" y="332656"/>
          <a:ext cx="1944216" cy="2232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2108"/>
                <a:gridCol w="972108"/>
              </a:tblGrid>
              <a:tr h="44645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45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45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45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45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700945"/>
              </p:ext>
            </p:extLst>
          </p:nvPr>
        </p:nvGraphicFramePr>
        <p:xfrm>
          <a:off x="1296926" y="332656"/>
          <a:ext cx="1944216" cy="2232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4216"/>
              </a:tblGrid>
              <a:tr h="44645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645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45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45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45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67544" y="3068960"/>
            <a:ext cx="1077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Shade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076056" y="3049796"/>
            <a:ext cx="1077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Shade</a:t>
            </a:r>
            <a:endParaRPr lang="en-GB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427984" y="0"/>
            <a:ext cx="0" cy="443711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0" y="4437112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1691680" y="2780928"/>
            <a:ext cx="393056" cy="1077218"/>
            <a:chOff x="2162720" y="2911156"/>
            <a:chExt cx="393056" cy="1077218"/>
          </a:xfrm>
        </p:grpSpPr>
        <p:sp>
          <p:nvSpPr>
            <p:cNvPr id="14" name="TextBox 13"/>
            <p:cNvSpPr txBox="1"/>
            <p:nvPr/>
          </p:nvSpPr>
          <p:spPr>
            <a:xfrm>
              <a:off x="2162720" y="2911156"/>
              <a:ext cx="39305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</a:t>
              </a:r>
              <a:endParaRPr lang="en-GB" sz="3200" dirty="0" smtClean="0"/>
            </a:p>
            <a:p>
              <a:r>
                <a:rPr lang="en-GB" sz="3200" dirty="0" smtClean="0"/>
                <a:t>5</a:t>
              </a:r>
              <a:endParaRPr lang="en-GB" sz="3200" dirty="0"/>
            </a:p>
          </p:txBody>
        </p:sp>
        <p:cxnSp>
          <p:nvCxnSpPr>
            <p:cNvPr id="15" name="Straight Connector 14"/>
            <p:cNvCxnSpPr>
              <a:stCxn id="14" idx="1"/>
              <a:endCxn id="14" idx="3"/>
            </p:cNvCxnSpPr>
            <p:nvPr/>
          </p:nvCxnSpPr>
          <p:spPr>
            <a:xfrm>
              <a:off x="2162720" y="3449765"/>
              <a:ext cx="393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6300192" y="2780928"/>
            <a:ext cx="393056" cy="1077218"/>
            <a:chOff x="2162720" y="2911156"/>
            <a:chExt cx="393056" cy="1077218"/>
          </a:xfrm>
        </p:grpSpPr>
        <p:sp>
          <p:nvSpPr>
            <p:cNvPr id="20" name="TextBox 19"/>
            <p:cNvSpPr txBox="1"/>
            <p:nvPr/>
          </p:nvSpPr>
          <p:spPr>
            <a:xfrm>
              <a:off x="2162720" y="2911156"/>
              <a:ext cx="39305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</a:t>
              </a:r>
              <a:endParaRPr lang="en-GB" sz="3200" dirty="0" smtClean="0"/>
            </a:p>
            <a:p>
              <a:r>
                <a:rPr lang="en-GB" sz="3200" dirty="0" smtClean="0"/>
                <a:t>5</a:t>
              </a:r>
              <a:endParaRPr lang="en-GB" sz="3200" dirty="0"/>
            </a:p>
          </p:txBody>
        </p:sp>
        <p:cxnSp>
          <p:nvCxnSpPr>
            <p:cNvPr id="21" name="Straight Connector 20"/>
            <p:cNvCxnSpPr>
              <a:stCxn id="20" idx="1"/>
              <a:endCxn id="20" idx="3"/>
            </p:cNvCxnSpPr>
            <p:nvPr/>
          </p:nvCxnSpPr>
          <p:spPr>
            <a:xfrm>
              <a:off x="2162720" y="3449765"/>
              <a:ext cx="393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404321" y="4725144"/>
            <a:ext cx="4167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What </a:t>
            </a:r>
            <a:r>
              <a:rPr lang="en-GB" b="1" dirty="0" smtClean="0">
                <a:solidFill>
                  <a:srgbClr val="FF0000"/>
                </a:solidFill>
              </a:rPr>
              <a:t>fraction </a:t>
            </a:r>
            <a:r>
              <a:rPr lang="en-GB" dirty="0" smtClean="0"/>
              <a:t>of each shape is </a:t>
            </a:r>
            <a:r>
              <a:rPr lang="en-GB" b="1" dirty="0" err="1" smtClean="0">
                <a:solidFill>
                  <a:srgbClr val="FF0000"/>
                </a:solidFill>
              </a:rPr>
              <a:t>unshaded</a:t>
            </a:r>
            <a:r>
              <a:rPr lang="en-GB" dirty="0" smtClean="0"/>
              <a:t> 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217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083716"/>
              </p:ext>
            </p:extLst>
          </p:nvPr>
        </p:nvGraphicFramePr>
        <p:xfrm>
          <a:off x="5868144" y="404664"/>
          <a:ext cx="2016225" cy="19442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075"/>
                <a:gridCol w="672075"/>
                <a:gridCol w="672075"/>
              </a:tblGrid>
              <a:tr h="64807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460159"/>
              </p:ext>
            </p:extLst>
          </p:nvPr>
        </p:nvGraphicFramePr>
        <p:xfrm>
          <a:off x="1259631" y="404664"/>
          <a:ext cx="2016225" cy="19442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075"/>
                <a:gridCol w="672075"/>
                <a:gridCol w="672075"/>
              </a:tblGrid>
              <a:tr h="194421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58157" y="3188155"/>
            <a:ext cx="1077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Shade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860032" y="3188122"/>
            <a:ext cx="1077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Shade</a:t>
            </a:r>
            <a:endParaRPr lang="en-GB" sz="28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427984" y="0"/>
            <a:ext cx="0" cy="443711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0" y="4437112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162720" y="2911156"/>
            <a:ext cx="393056" cy="1077218"/>
            <a:chOff x="2162720" y="2911156"/>
            <a:chExt cx="393056" cy="1077218"/>
          </a:xfrm>
        </p:grpSpPr>
        <p:sp>
          <p:nvSpPr>
            <p:cNvPr id="11" name="TextBox 10"/>
            <p:cNvSpPr txBox="1"/>
            <p:nvPr/>
          </p:nvSpPr>
          <p:spPr>
            <a:xfrm>
              <a:off x="2162720" y="2911156"/>
              <a:ext cx="39305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 smtClean="0"/>
                <a:t>2</a:t>
              </a:r>
            </a:p>
            <a:p>
              <a:r>
                <a:rPr lang="en-GB" sz="3200" dirty="0"/>
                <a:t>3</a:t>
              </a:r>
            </a:p>
          </p:txBody>
        </p:sp>
        <p:cxnSp>
          <p:nvCxnSpPr>
            <p:cNvPr id="13" name="Straight Connector 12"/>
            <p:cNvCxnSpPr>
              <a:stCxn id="11" idx="1"/>
              <a:endCxn id="11" idx="3"/>
            </p:cNvCxnSpPr>
            <p:nvPr/>
          </p:nvCxnSpPr>
          <p:spPr>
            <a:xfrm>
              <a:off x="2162720" y="3449765"/>
              <a:ext cx="393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6156176" y="2911156"/>
            <a:ext cx="393056" cy="1077218"/>
            <a:chOff x="2162720" y="2911156"/>
            <a:chExt cx="393056" cy="1077218"/>
          </a:xfrm>
        </p:grpSpPr>
        <p:sp>
          <p:nvSpPr>
            <p:cNvPr id="16" name="TextBox 15"/>
            <p:cNvSpPr txBox="1"/>
            <p:nvPr/>
          </p:nvSpPr>
          <p:spPr>
            <a:xfrm>
              <a:off x="2162720" y="2911156"/>
              <a:ext cx="39305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 smtClean="0"/>
                <a:t>2</a:t>
              </a:r>
            </a:p>
            <a:p>
              <a:r>
                <a:rPr lang="en-GB" sz="3200" dirty="0"/>
                <a:t>3</a:t>
              </a:r>
            </a:p>
          </p:txBody>
        </p:sp>
        <p:cxnSp>
          <p:nvCxnSpPr>
            <p:cNvPr id="17" name="Straight Connector 16"/>
            <p:cNvCxnSpPr>
              <a:stCxn id="16" idx="1"/>
              <a:endCxn id="16" idx="3"/>
            </p:cNvCxnSpPr>
            <p:nvPr/>
          </p:nvCxnSpPr>
          <p:spPr>
            <a:xfrm>
              <a:off x="2162720" y="3449765"/>
              <a:ext cx="393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404321" y="4725144"/>
            <a:ext cx="4167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What </a:t>
            </a:r>
            <a:r>
              <a:rPr lang="en-GB" b="1" dirty="0" smtClean="0">
                <a:solidFill>
                  <a:srgbClr val="FF0000"/>
                </a:solidFill>
              </a:rPr>
              <a:t>fraction </a:t>
            </a:r>
            <a:r>
              <a:rPr lang="en-GB" dirty="0" smtClean="0"/>
              <a:t>of each shape is </a:t>
            </a:r>
            <a:r>
              <a:rPr lang="en-GB" b="1" dirty="0" err="1" smtClean="0">
                <a:solidFill>
                  <a:srgbClr val="FF0000"/>
                </a:solidFill>
              </a:rPr>
              <a:t>unshaded</a:t>
            </a:r>
            <a:r>
              <a:rPr lang="en-GB" dirty="0" smtClean="0"/>
              <a:t> 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518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8157" y="3188155"/>
            <a:ext cx="1077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Shade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860032" y="3188122"/>
            <a:ext cx="1077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Shade</a:t>
            </a:r>
            <a:endParaRPr lang="en-GB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427984" y="0"/>
            <a:ext cx="0" cy="443711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4437112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2162720" y="2911156"/>
            <a:ext cx="393056" cy="1077218"/>
            <a:chOff x="2162720" y="2911156"/>
            <a:chExt cx="393056" cy="1077218"/>
          </a:xfrm>
        </p:grpSpPr>
        <p:sp>
          <p:nvSpPr>
            <p:cNvPr id="9" name="TextBox 8"/>
            <p:cNvSpPr txBox="1"/>
            <p:nvPr/>
          </p:nvSpPr>
          <p:spPr>
            <a:xfrm>
              <a:off x="2162720" y="2911156"/>
              <a:ext cx="39305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3</a:t>
              </a:r>
              <a:endParaRPr lang="en-GB" sz="3200" dirty="0" smtClean="0"/>
            </a:p>
            <a:p>
              <a:r>
                <a:rPr lang="en-GB" sz="3200" dirty="0" smtClean="0"/>
                <a:t>4</a:t>
              </a:r>
              <a:endParaRPr lang="en-GB" sz="3200" dirty="0"/>
            </a:p>
          </p:txBody>
        </p:sp>
        <p:cxnSp>
          <p:nvCxnSpPr>
            <p:cNvPr id="10" name="Straight Connector 9"/>
            <p:cNvCxnSpPr>
              <a:stCxn id="9" idx="1"/>
              <a:endCxn id="9" idx="3"/>
            </p:cNvCxnSpPr>
            <p:nvPr/>
          </p:nvCxnSpPr>
          <p:spPr>
            <a:xfrm>
              <a:off x="2162720" y="3449765"/>
              <a:ext cx="393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156176" y="2911156"/>
            <a:ext cx="393056" cy="1077218"/>
            <a:chOff x="2162720" y="2911156"/>
            <a:chExt cx="393056" cy="1077218"/>
          </a:xfrm>
        </p:grpSpPr>
        <p:sp>
          <p:nvSpPr>
            <p:cNvPr id="12" name="TextBox 11"/>
            <p:cNvSpPr txBox="1"/>
            <p:nvPr/>
          </p:nvSpPr>
          <p:spPr>
            <a:xfrm>
              <a:off x="2162720" y="2911156"/>
              <a:ext cx="39305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 smtClean="0"/>
                <a:t>3</a:t>
              </a:r>
            </a:p>
            <a:p>
              <a:r>
                <a:rPr lang="en-GB" sz="3200" dirty="0" smtClean="0"/>
                <a:t>4</a:t>
              </a:r>
              <a:endParaRPr lang="en-GB" sz="3200" dirty="0"/>
            </a:p>
          </p:txBody>
        </p:sp>
        <p:cxnSp>
          <p:nvCxnSpPr>
            <p:cNvPr id="13" name="Straight Connector 12"/>
            <p:cNvCxnSpPr>
              <a:stCxn id="12" idx="1"/>
              <a:endCxn id="12" idx="3"/>
            </p:cNvCxnSpPr>
            <p:nvPr/>
          </p:nvCxnSpPr>
          <p:spPr>
            <a:xfrm>
              <a:off x="2162720" y="3449765"/>
              <a:ext cx="393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404321" y="4725144"/>
            <a:ext cx="4167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What </a:t>
            </a:r>
            <a:r>
              <a:rPr lang="en-GB" b="1" dirty="0" smtClean="0">
                <a:solidFill>
                  <a:srgbClr val="FF0000"/>
                </a:solidFill>
              </a:rPr>
              <a:t>fraction </a:t>
            </a:r>
            <a:r>
              <a:rPr lang="en-GB" dirty="0" smtClean="0"/>
              <a:t>of each shape is </a:t>
            </a:r>
            <a:r>
              <a:rPr lang="en-GB" b="1" dirty="0" err="1" smtClean="0">
                <a:solidFill>
                  <a:srgbClr val="FF0000"/>
                </a:solidFill>
              </a:rPr>
              <a:t>unshaded</a:t>
            </a:r>
            <a:r>
              <a:rPr lang="en-GB" dirty="0" smtClean="0"/>
              <a:t> ?</a:t>
            </a:r>
            <a:endParaRPr lang="en-GB" dirty="0"/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755963598"/>
              </p:ext>
            </p:extLst>
          </p:nvPr>
        </p:nvGraphicFramePr>
        <p:xfrm>
          <a:off x="498803" y="404664"/>
          <a:ext cx="3327834" cy="2218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1156202655"/>
              </p:ext>
            </p:extLst>
          </p:nvPr>
        </p:nvGraphicFramePr>
        <p:xfrm>
          <a:off x="5220072" y="404664"/>
          <a:ext cx="3327834" cy="2218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Chart 20"/>
          <p:cNvGraphicFramePr/>
          <p:nvPr>
            <p:extLst>
              <p:ext uri="{D42A27DB-BD31-4B8C-83A1-F6EECF244321}">
                <p14:modId xmlns:p14="http://schemas.microsoft.com/office/powerpoint/2010/main" val="1225328750"/>
              </p:ext>
            </p:extLst>
          </p:nvPr>
        </p:nvGraphicFramePr>
        <p:xfrm>
          <a:off x="5580112" y="404664"/>
          <a:ext cx="2364213" cy="2160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1077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ntagon 2"/>
          <p:cNvSpPr/>
          <p:nvPr/>
        </p:nvSpPr>
        <p:spPr>
          <a:xfrm flipH="1">
            <a:off x="5693406" y="1196752"/>
            <a:ext cx="2509054" cy="709948"/>
          </a:xfrm>
          <a:prstGeom prst="homePlat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28990" y="292006"/>
            <a:ext cx="6707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This bar of chocolate is made up of </a:t>
            </a:r>
            <a:r>
              <a:rPr lang="en-GB" b="1" dirty="0" smtClean="0">
                <a:solidFill>
                  <a:srgbClr val="FF0000"/>
                </a:solidFill>
              </a:rPr>
              <a:t>eighteen </a:t>
            </a:r>
            <a:r>
              <a:rPr lang="en-GB" dirty="0" smtClean="0"/>
              <a:t>squares.</a:t>
            </a:r>
          </a:p>
          <a:p>
            <a:r>
              <a:rPr lang="en-GB" dirty="0" smtClean="0"/>
              <a:t>Show how to split the bar up to show these </a:t>
            </a:r>
            <a:r>
              <a:rPr lang="en-GB" b="1" dirty="0" smtClean="0">
                <a:solidFill>
                  <a:srgbClr val="FF0000"/>
                </a:solidFill>
              </a:rPr>
              <a:t>equivalent fractions</a:t>
            </a:r>
            <a:r>
              <a:rPr lang="en-GB" dirty="0" smtClean="0"/>
              <a:t>.</a:t>
            </a:r>
            <a:endParaRPr lang="en-GB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2852936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0" y="479715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3419872" y="1340768"/>
            <a:ext cx="393056" cy="1075754"/>
            <a:chOff x="2162720" y="2911156"/>
            <a:chExt cx="393056" cy="1077218"/>
          </a:xfrm>
        </p:grpSpPr>
        <p:sp>
          <p:nvSpPr>
            <p:cNvPr id="11" name="TextBox 10"/>
            <p:cNvSpPr txBox="1"/>
            <p:nvPr/>
          </p:nvSpPr>
          <p:spPr>
            <a:xfrm>
              <a:off x="2162720" y="2911156"/>
              <a:ext cx="39305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</a:t>
              </a:r>
              <a:endParaRPr lang="en-GB" sz="3200" dirty="0" smtClean="0"/>
            </a:p>
            <a:p>
              <a:r>
                <a:rPr lang="en-GB" sz="3200" dirty="0" smtClean="0"/>
                <a:t>2</a:t>
              </a:r>
              <a:endParaRPr lang="en-GB" sz="3200" dirty="0"/>
            </a:p>
          </p:txBody>
        </p:sp>
        <p:cxnSp>
          <p:nvCxnSpPr>
            <p:cNvPr id="12" name="Straight Connector 11"/>
            <p:cNvCxnSpPr>
              <a:stCxn id="11" idx="1"/>
              <a:endCxn id="11" idx="3"/>
            </p:cNvCxnSpPr>
            <p:nvPr/>
          </p:nvCxnSpPr>
          <p:spPr>
            <a:xfrm>
              <a:off x="2162720" y="3449765"/>
              <a:ext cx="393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4803927" y="1340768"/>
            <a:ext cx="601447" cy="1077218"/>
            <a:chOff x="2162720" y="2911156"/>
            <a:chExt cx="601447" cy="1078684"/>
          </a:xfrm>
        </p:grpSpPr>
        <p:sp>
          <p:nvSpPr>
            <p:cNvPr id="14" name="TextBox 13"/>
            <p:cNvSpPr txBox="1"/>
            <p:nvPr/>
          </p:nvSpPr>
          <p:spPr>
            <a:xfrm>
              <a:off x="2162720" y="2911156"/>
              <a:ext cx="601447" cy="10786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200" dirty="0" smtClean="0"/>
            </a:p>
            <a:p>
              <a:r>
                <a:rPr lang="en-GB" sz="3200" dirty="0" smtClean="0"/>
                <a:t>18</a:t>
              </a:r>
              <a:endParaRPr lang="en-GB" sz="3200" dirty="0"/>
            </a:p>
          </p:txBody>
        </p:sp>
        <p:cxnSp>
          <p:nvCxnSpPr>
            <p:cNvPr id="15" name="Straight Connector 14"/>
            <p:cNvCxnSpPr>
              <a:stCxn id="14" idx="1"/>
              <a:endCxn id="14" idx="3"/>
            </p:cNvCxnSpPr>
            <p:nvPr/>
          </p:nvCxnSpPr>
          <p:spPr>
            <a:xfrm>
              <a:off x="2162720" y="3450498"/>
              <a:ext cx="60144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4045502" y="1308218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/>
              <a:t>=</a:t>
            </a:r>
            <a:endParaRPr lang="en-GB" sz="6000" dirty="0"/>
          </a:p>
        </p:txBody>
      </p:sp>
      <p:sp>
        <p:nvSpPr>
          <p:cNvPr id="17" name="TextBox 16"/>
          <p:cNvSpPr txBox="1"/>
          <p:nvPr/>
        </p:nvSpPr>
        <p:spPr>
          <a:xfrm>
            <a:off x="6095616" y="1196752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0070C0"/>
                </a:solidFill>
                <a:latin typeface="Comic Sans MS" pitchFamily="66" charset="0"/>
              </a:rPr>
              <a:t>Fill in the</a:t>
            </a:r>
          </a:p>
          <a:p>
            <a:pPr algn="ctr"/>
            <a:r>
              <a:rPr lang="en-GB" b="1" dirty="0" smtClean="0">
                <a:solidFill>
                  <a:srgbClr val="0070C0"/>
                </a:solidFill>
                <a:latin typeface="Comic Sans MS" pitchFamily="66" charset="0"/>
              </a:rPr>
              <a:t>missing number.</a:t>
            </a:r>
            <a:endParaRPr lang="en-GB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419872" y="3284984"/>
            <a:ext cx="393056" cy="1075754"/>
            <a:chOff x="2162720" y="2911156"/>
            <a:chExt cx="393056" cy="1077218"/>
          </a:xfrm>
        </p:grpSpPr>
        <p:sp>
          <p:nvSpPr>
            <p:cNvPr id="19" name="TextBox 18"/>
            <p:cNvSpPr txBox="1"/>
            <p:nvPr/>
          </p:nvSpPr>
          <p:spPr>
            <a:xfrm>
              <a:off x="2162720" y="2911156"/>
              <a:ext cx="39305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</a:t>
              </a:r>
              <a:endParaRPr lang="en-GB" sz="3200" dirty="0" smtClean="0"/>
            </a:p>
            <a:p>
              <a:r>
                <a:rPr lang="en-GB" sz="3200" dirty="0"/>
                <a:t>3</a:t>
              </a:r>
            </a:p>
          </p:txBody>
        </p:sp>
        <p:cxnSp>
          <p:nvCxnSpPr>
            <p:cNvPr id="20" name="Straight Connector 19"/>
            <p:cNvCxnSpPr>
              <a:stCxn id="19" idx="1"/>
              <a:endCxn id="19" idx="3"/>
            </p:cNvCxnSpPr>
            <p:nvPr/>
          </p:nvCxnSpPr>
          <p:spPr>
            <a:xfrm>
              <a:off x="2162720" y="3449765"/>
              <a:ext cx="393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4803927" y="3284984"/>
            <a:ext cx="601447" cy="1077218"/>
            <a:chOff x="2162720" y="2911156"/>
            <a:chExt cx="601447" cy="1078684"/>
          </a:xfrm>
        </p:grpSpPr>
        <p:sp>
          <p:nvSpPr>
            <p:cNvPr id="22" name="TextBox 21"/>
            <p:cNvSpPr txBox="1"/>
            <p:nvPr/>
          </p:nvSpPr>
          <p:spPr>
            <a:xfrm>
              <a:off x="2162720" y="2911156"/>
              <a:ext cx="601447" cy="10786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200" dirty="0" smtClean="0"/>
            </a:p>
            <a:p>
              <a:r>
                <a:rPr lang="en-GB" sz="3200" dirty="0" smtClean="0"/>
                <a:t>18</a:t>
              </a:r>
              <a:endParaRPr lang="en-GB" sz="3200" dirty="0"/>
            </a:p>
          </p:txBody>
        </p:sp>
        <p:cxnSp>
          <p:nvCxnSpPr>
            <p:cNvPr id="23" name="Straight Connector 22"/>
            <p:cNvCxnSpPr>
              <a:stCxn id="22" idx="1"/>
              <a:endCxn id="22" idx="3"/>
            </p:cNvCxnSpPr>
            <p:nvPr/>
          </p:nvCxnSpPr>
          <p:spPr>
            <a:xfrm>
              <a:off x="2162720" y="3450498"/>
              <a:ext cx="60144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4045502" y="3252434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/>
              <a:t>=</a:t>
            </a:r>
            <a:endParaRPr lang="en-GB" sz="60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3419872" y="5229200"/>
            <a:ext cx="393056" cy="1075754"/>
            <a:chOff x="2162720" y="2911156"/>
            <a:chExt cx="393056" cy="1077218"/>
          </a:xfrm>
        </p:grpSpPr>
        <p:sp>
          <p:nvSpPr>
            <p:cNvPr id="26" name="TextBox 25"/>
            <p:cNvSpPr txBox="1"/>
            <p:nvPr/>
          </p:nvSpPr>
          <p:spPr>
            <a:xfrm>
              <a:off x="2162720" y="2911156"/>
              <a:ext cx="39305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</a:t>
              </a:r>
              <a:endParaRPr lang="en-GB" sz="3200" dirty="0" smtClean="0"/>
            </a:p>
            <a:p>
              <a:r>
                <a:rPr lang="en-GB" sz="3200" dirty="0"/>
                <a:t>6</a:t>
              </a:r>
            </a:p>
          </p:txBody>
        </p:sp>
        <p:cxnSp>
          <p:nvCxnSpPr>
            <p:cNvPr id="27" name="Straight Connector 26"/>
            <p:cNvCxnSpPr>
              <a:stCxn id="26" idx="1"/>
              <a:endCxn id="26" idx="3"/>
            </p:cNvCxnSpPr>
            <p:nvPr/>
          </p:nvCxnSpPr>
          <p:spPr>
            <a:xfrm>
              <a:off x="2162720" y="3449765"/>
              <a:ext cx="393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4803927" y="5229200"/>
            <a:ext cx="601447" cy="1077218"/>
            <a:chOff x="2162720" y="2911156"/>
            <a:chExt cx="601447" cy="1078684"/>
          </a:xfrm>
        </p:grpSpPr>
        <p:sp>
          <p:nvSpPr>
            <p:cNvPr id="29" name="TextBox 28"/>
            <p:cNvSpPr txBox="1"/>
            <p:nvPr/>
          </p:nvSpPr>
          <p:spPr>
            <a:xfrm>
              <a:off x="2162720" y="2911156"/>
              <a:ext cx="601447" cy="10786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200" dirty="0" smtClean="0"/>
            </a:p>
            <a:p>
              <a:r>
                <a:rPr lang="en-GB" sz="3200" dirty="0" smtClean="0"/>
                <a:t>18</a:t>
              </a:r>
              <a:endParaRPr lang="en-GB" sz="3200" dirty="0"/>
            </a:p>
          </p:txBody>
        </p:sp>
        <p:cxnSp>
          <p:nvCxnSpPr>
            <p:cNvPr id="30" name="Straight Connector 29"/>
            <p:cNvCxnSpPr>
              <a:stCxn id="29" idx="1"/>
              <a:endCxn id="29" idx="3"/>
            </p:cNvCxnSpPr>
            <p:nvPr/>
          </p:nvCxnSpPr>
          <p:spPr>
            <a:xfrm>
              <a:off x="2162720" y="3450498"/>
              <a:ext cx="60144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4045502" y="5196650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/>
              <a:t>=</a:t>
            </a:r>
            <a:endParaRPr lang="en-GB" sz="6000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40768"/>
            <a:ext cx="2016224" cy="96563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40775"/>
            <a:ext cx="2016224" cy="965636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340782"/>
            <a:ext cx="2016224" cy="96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4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entagon 31"/>
          <p:cNvSpPr/>
          <p:nvPr/>
        </p:nvSpPr>
        <p:spPr>
          <a:xfrm flipH="1">
            <a:off x="5693406" y="1196752"/>
            <a:ext cx="2509054" cy="709948"/>
          </a:xfrm>
          <a:prstGeom prst="homePlat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37" y="1340768"/>
            <a:ext cx="2139288" cy="10764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91" y="5304842"/>
            <a:ext cx="2139288" cy="10764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41" y="3284984"/>
            <a:ext cx="2139288" cy="10764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8990" y="292006"/>
            <a:ext cx="6707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This bar of chocolate is made up of </a:t>
            </a:r>
            <a:r>
              <a:rPr lang="en-GB" b="1" dirty="0" smtClean="0">
                <a:solidFill>
                  <a:srgbClr val="FF0000"/>
                </a:solidFill>
              </a:rPr>
              <a:t>thirty </a:t>
            </a:r>
            <a:r>
              <a:rPr lang="en-GB" dirty="0" smtClean="0"/>
              <a:t>pieces.</a:t>
            </a:r>
          </a:p>
          <a:p>
            <a:r>
              <a:rPr lang="en-GB" dirty="0" smtClean="0"/>
              <a:t>Show how to split the bar up to show these </a:t>
            </a:r>
            <a:r>
              <a:rPr lang="en-GB" b="1" dirty="0" smtClean="0">
                <a:solidFill>
                  <a:srgbClr val="FF0000"/>
                </a:solidFill>
              </a:rPr>
              <a:t>equivalent fractions</a:t>
            </a:r>
            <a:r>
              <a:rPr lang="en-GB" dirty="0" smtClean="0"/>
              <a:t>.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2852936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0" y="479715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3419872" y="1340768"/>
            <a:ext cx="393056" cy="1075754"/>
            <a:chOff x="2162720" y="2911156"/>
            <a:chExt cx="393056" cy="1077218"/>
          </a:xfrm>
        </p:grpSpPr>
        <p:sp>
          <p:nvSpPr>
            <p:cNvPr id="11" name="TextBox 10"/>
            <p:cNvSpPr txBox="1"/>
            <p:nvPr/>
          </p:nvSpPr>
          <p:spPr>
            <a:xfrm>
              <a:off x="2162720" y="2911156"/>
              <a:ext cx="39305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</a:t>
              </a:r>
              <a:endParaRPr lang="en-GB" sz="3200" dirty="0" smtClean="0"/>
            </a:p>
            <a:p>
              <a:r>
                <a:rPr lang="en-GB" sz="3200" dirty="0" smtClean="0"/>
                <a:t>2</a:t>
              </a:r>
              <a:endParaRPr lang="en-GB" sz="3200" dirty="0"/>
            </a:p>
          </p:txBody>
        </p:sp>
        <p:cxnSp>
          <p:nvCxnSpPr>
            <p:cNvPr id="12" name="Straight Connector 11"/>
            <p:cNvCxnSpPr>
              <a:stCxn id="11" idx="1"/>
              <a:endCxn id="11" idx="3"/>
            </p:cNvCxnSpPr>
            <p:nvPr/>
          </p:nvCxnSpPr>
          <p:spPr>
            <a:xfrm>
              <a:off x="2162720" y="3449765"/>
              <a:ext cx="393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4803927" y="1340768"/>
            <a:ext cx="601447" cy="1077218"/>
            <a:chOff x="2162720" y="2911156"/>
            <a:chExt cx="601447" cy="1078684"/>
          </a:xfrm>
        </p:grpSpPr>
        <p:sp>
          <p:nvSpPr>
            <p:cNvPr id="14" name="TextBox 13"/>
            <p:cNvSpPr txBox="1"/>
            <p:nvPr/>
          </p:nvSpPr>
          <p:spPr>
            <a:xfrm>
              <a:off x="2162720" y="2911156"/>
              <a:ext cx="601447" cy="10786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200" dirty="0" smtClean="0"/>
            </a:p>
            <a:p>
              <a:r>
                <a:rPr lang="en-GB" sz="3200" dirty="0" smtClean="0"/>
                <a:t>30</a:t>
              </a:r>
              <a:endParaRPr lang="en-GB" sz="3200" dirty="0"/>
            </a:p>
          </p:txBody>
        </p:sp>
        <p:cxnSp>
          <p:nvCxnSpPr>
            <p:cNvPr id="15" name="Straight Connector 14"/>
            <p:cNvCxnSpPr>
              <a:stCxn id="14" idx="1"/>
              <a:endCxn id="14" idx="3"/>
            </p:cNvCxnSpPr>
            <p:nvPr/>
          </p:nvCxnSpPr>
          <p:spPr>
            <a:xfrm>
              <a:off x="2162720" y="3450498"/>
              <a:ext cx="60144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4045502" y="1308218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/>
              <a:t>=</a:t>
            </a:r>
            <a:endParaRPr lang="en-GB" sz="6000" dirty="0"/>
          </a:p>
        </p:txBody>
      </p:sp>
      <p:sp>
        <p:nvSpPr>
          <p:cNvPr id="17" name="TextBox 16"/>
          <p:cNvSpPr txBox="1"/>
          <p:nvPr/>
        </p:nvSpPr>
        <p:spPr>
          <a:xfrm>
            <a:off x="6095616" y="1196752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0070C0"/>
                </a:solidFill>
                <a:latin typeface="Comic Sans MS" pitchFamily="66" charset="0"/>
              </a:rPr>
              <a:t>Fill in the</a:t>
            </a:r>
          </a:p>
          <a:p>
            <a:pPr algn="ctr"/>
            <a:r>
              <a:rPr lang="en-GB" b="1" dirty="0" smtClean="0">
                <a:solidFill>
                  <a:srgbClr val="0070C0"/>
                </a:solidFill>
                <a:latin typeface="Comic Sans MS" pitchFamily="66" charset="0"/>
              </a:rPr>
              <a:t>missing number.</a:t>
            </a:r>
            <a:endParaRPr lang="en-GB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419872" y="3284984"/>
            <a:ext cx="393056" cy="1075754"/>
            <a:chOff x="2162720" y="2911156"/>
            <a:chExt cx="393056" cy="1077218"/>
          </a:xfrm>
        </p:grpSpPr>
        <p:sp>
          <p:nvSpPr>
            <p:cNvPr id="19" name="TextBox 18"/>
            <p:cNvSpPr txBox="1"/>
            <p:nvPr/>
          </p:nvSpPr>
          <p:spPr>
            <a:xfrm>
              <a:off x="2162720" y="2911156"/>
              <a:ext cx="39305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</a:t>
              </a:r>
              <a:endParaRPr lang="en-GB" sz="3200" dirty="0" smtClean="0"/>
            </a:p>
            <a:p>
              <a:r>
                <a:rPr lang="en-GB" sz="3200" dirty="0"/>
                <a:t>3</a:t>
              </a:r>
            </a:p>
          </p:txBody>
        </p:sp>
        <p:cxnSp>
          <p:nvCxnSpPr>
            <p:cNvPr id="20" name="Straight Connector 19"/>
            <p:cNvCxnSpPr>
              <a:stCxn id="19" idx="1"/>
              <a:endCxn id="19" idx="3"/>
            </p:cNvCxnSpPr>
            <p:nvPr/>
          </p:nvCxnSpPr>
          <p:spPr>
            <a:xfrm>
              <a:off x="2162720" y="3449765"/>
              <a:ext cx="393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4803927" y="3284984"/>
            <a:ext cx="601447" cy="1077218"/>
            <a:chOff x="2162720" y="2911156"/>
            <a:chExt cx="601447" cy="1078684"/>
          </a:xfrm>
        </p:grpSpPr>
        <p:sp>
          <p:nvSpPr>
            <p:cNvPr id="22" name="TextBox 21"/>
            <p:cNvSpPr txBox="1"/>
            <p:nvPr/>
          </p:nvSpPr>
          <p:spPr>
            <a:xfrm>
              <a:off x="2162720" y="2911156"/>
              <a:ext cx="601447" cy="10786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200" dirty="0" smtClean="0"/>
            </a:p>
            <a:p>
              <a:r>
                <a:rPr lang="en-GB" sz="3200" dirty="0" smtClean="0"/>
                <a:t>30</a:t>
              </a:r>
              <a:endParaRPr lang="en-GB" sz="3200" dirty="0"/>
            </a:p>
          </p:txBody>
        </p:sp>
        <p:cxnSp>
          <p:nvCxnSpPr>
            <p:cNvPr id="23" name="Straight Connector 22"/>
            <p:cNvCxnSpPr>
              <a:stCxn id="22" idx="1"/>
              <a:endCxn id="22" idx="3"/>
            </p:cNvCxnSpPr>
            <p:nvPr/>
          </p:nvCxnSpPr>
          <p:spPr>
            <a:xfrm>
              <a:off x="2162720" y="3450498"/>
              <a:ext cx="60144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4045502" y="3252434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/>
              <a:t>=</a:t>
            </a:r>
            <a:endParaRPr lang="en-GB" sz="60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3419872" y="5229200"/>
            <a:ext cx="393056" cy="1075754"/>
            <a:chOff x="2162720" y="2911156"/>
            <a:chExt cx="393056" cy="1077218"/>
          </a:xfrm>
        </p:grpSpPr>
        <p:sp>
          <p:nvSpPr>
            <p:cNvPr id="26" name="TextBox 25"/>
            <p:cNvSpPr txBox="1"/>
            <p:nvPr/>
          </p:nvSpPr>
          <p:spPr>
            <a:xfrm>
              <a:off x="2162720" y="2911156"/>
              <a:ext cx="39305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1</a:t>
              </a:r>
              <a:endParaRPr lang="en-GB" sz="3200" dirty="0" smtClean="0"/>
            </a:p>
            <a:p>
              <a:r>
                <a:rPr lang="en-GB" sz="3200" dirty="0"/>
                <a:t>5</a:t>
              </a:r>
            </a:p>
          </p:txBody>
        </p:sp>
        <p:cxnSp>
          <p:nvCxnSpPr>
            <p:cNvPr id="27" name="Straight Connector 26"/>
            <p:cNvCxnSpPr>
              <a:stCxn id="26" idx="1"/>
              <a:endCxn id="26" idx="3"/>
            </p:cNvCxnSpPr>
            <p:nvPr/>
          </p:nvCxnSpPr>
          <p:spPr>
            <a:xfrm>
              <a:off x="2162720" y="3449765"/>
              <a:ext cx="393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4803927" y="5229200"/>
            <a:ext cx="601447" cy="1077218"/>
            <a:chOff x="2162720" y="2911156"/>
            <a:chExt cx="601447" cy="1078684"/>
          </a:xfrm>
        </p:grpSpPr>
        <p:sp>
          <p:nvSpPr>
            <p:cNvPr id="29" name="TextBox 28"/>
            <p:cNvSpPr txBox="1"/>
            <p:nvPr/>
          </p:nvSpPr>
          <p:spPr>
            <a:xfrm>
              <a:off x="2162720" y="2911156"/>
              <a:ext cx="601447" cy="10786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3200" dirty="0" smtClean="0"/>
            </a:p>
            <a:p>
              <a:r>
                <a:rPr lang="en-GB" sz="3200" dirty="0" smtClean="0"/>
                <a:t>30</a:t>
              </a:r>
              <a:endParaRPr lang="en-GB" sz="3200" dirty="0"/>
            </a:p>
          </p:txBody>
        </p:sp>
        <p:cxnSp>
          <p:nvCxnSpPr>
            <p:cNvPr id="30" name="Straight Connector 29"/>
            <p:cNvCxnSpPr>
              <a:stCxn id="29" idx="1"/>
              <a:endCxn id="29" idx="3"/>
            </p:cNvCxnSpPr>
            <p:nvPr/>
          </p:nvCxnSpPr>
          <p:spPr>
            <a:xfrm>
              <a:off x="2162720" y="3450498"/>
              <a:ext cx="60144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4045502" y="5196650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smtClean="0"/>
              <a:t>=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20404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402</Words>
  <Application>Microsoft Office PowerPoint</Application>
  <PresentationFormat>On-screen Show (4:3)</PresentationFormat>
  <Paragraphs>99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L.Henry</dc:creator>
  <cp:lastModifiedBy>L.Henry</cp:lastModifiedBy>
  <cp:revision>21</cp:revision>
  <dcterms:created xsi:type="dcterms:W3CDTF">2013-06-10T12:33:12Z</dcterms:created>
  <dcterms:modified xsi:type="dcterms:W3CDTF">2013-06-17T13:37:54Z</dcterms:modified>
</cp:coreProperties>
</file>