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64" r:id="rId2"/>
    <p:sldId id="256" r:id="rId3"/>
    <p:sldId id="257" r:id="rId4"/>
    <p:sldId id="260" r:id="rId5"/>
    <p:sldId id="261" r:id="rId6"/>
    <p:sldId id="262" r:id="rId7"/>
    <p:sldId id="263" r:id="rId8"/>
    <p:sldId id="265" r:id="rId9"/>
    <p:sldId id="266" r:id="rId10"/>
    <p:sldId id="270" r:id="rId11"/>
    <p:sldId id="279" r:id="rId12"/>
    <p:sldId id="280" r:id="rId13"/>
    <p:sldId id="281" r:id="rId14"/>
    <p:sldId id="283" r:id="rId15"/>
    <p:sldId id="282" r:id="rId16"/>
    <p:sldId id="284" r:id="rId17"/>
    <p:sldId id="285" r:id="rId18"/>
    <p:sldId id="286" r:id="rId19"/>
    <p:sldId id="287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780" y="-27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EA23A-2690-41FD-9B32-7BB983BA1A04}" type="datetimeFigureOut">
              <a:rPr lang="en-GB" smtClean="0"/>
              <a:t>14/09/2016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5FAA08-5A18-492E-88A0-BA96F2FAC6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4875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Speeds, distances, times, petrol cost………..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FAA08-5A18-492E-88A0-BA96F2FAC6D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29890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5</a:t>
            </a:r>
            <a:r>
              <a:rPr lang="en-GB" baseline="0" dirty="0" smtClean="0"/>
              <a:t> feet and 11 inches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FAA08-5A18-492E-88A0-BA96F2FAC6D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13904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5’ 11” is 60+11= 71 “      71 x 2.54</a:t>
            </a:r>
            <a:r>
              <a:rPr lang="en-GB" baseline="0" dirty="0" smtClean="0"/>
              <a:t> =180.34 cm which is just over  1.8 metres.</a:t>
            </a: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FAA08-5A18-492E-88A0-BA96F2FAC6D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42283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 speed limit is  30 miles per hour.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FAA08-5A18-492E-88A0-BA96F2FAC6D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3560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60 miles,  15 miles,  105 miles.</a:t>
            </a:r>
            <a:r>
              <a:rPr lang="en-GB" baseline="0" dirty="0" smtClean="0"/>
              <a:t> Mention that it is unlikely that you would ever drive for 3½ hours at this speed but it is a useful way of estimating journey times.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FAA08-5A18-492E-88A0-BA96F2FAC6D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73723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120 miles,  10 miles,  110 miles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FAA08-5A18-492E-88A0-BA96F2FAC6D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8221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87.8°F  which rounds to  88°F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FAA08-5A18-492E-88A0-BA96F2FAC6D6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72607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4  +  35  =  39 minutes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FAA08-5A18-492E-88A0-BA96F2FAC6D6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93411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2 metres = 200 cm,</a:t>
            </a:r>
            <a:r>
              <a:rPr lang="en-GB" baseline="0" dirty="0" smtClean="0"/>
              <a:t>   200/2.54 = 78.74 inches which is about 6 foot 6.74 inches so NO the van could not.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FAA08-5A18-492E-88A0-BA96F2FAC6D6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35126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8¼  -  ¾ = 7½ miles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FAA08-5A18-492E-88A0-BA96F2FAC6D6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15993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45 litres,</a:t>
            </a:r>
            <a:r>
              <a:rPr lang="en-GB" baseline="0" dirty="0" smtClean="0"/>
              <a:t>        60 litres = 60/4.546 =13.1984 which is about 13.2 gallons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FAA08-5A18-492E-88A0-BA96F2FAC6D6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42544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3/8 full</a:t>
            </a:r>
            <a:r>
              <a:rPr lang="en-GB" baseline="0" dirty="0" smtClean="0"/>
              <a:t>  and  5/8 empty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FAA08-5A18-492E-88A0-BA96F2FAC6D6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92941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She drove  36 miles  or  57.6 kilometres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FAA08-5A18-492E-88A0-BA96F2FAC6D6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05862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1613 miles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FAA08-5A18-492E-88A0-BA96F2FAC6D6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19576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3/8 of 60 = 22.5 litres,    22.5 x 129.9 =  2922.75p  =  £29.23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FAA08-5A18-492E-88A0-BA96F2FAC6D6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07029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58 miles per hour  or about  92 kilometres per hour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FAA08-5A18-492E-88A0-BA96F2FAC6D6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62969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80 kilometres per hour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FAA08-5A18-492E-88A0-BA96F2FAC6D6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02311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60 miles per hour is faster ( same as 96 km p h 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FAA08-5A18-492E-88A0-BA96F2FAC6D6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38697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48</a:t>
            </a:r>
            <a:r>
              <a:rPr lang="en-GB" baseline="0" dirty="0" smtClean="0"/>
              <a:t> km p h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FAA08-5A18-492E-88A0-BA96F2FAC6D6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3571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3C8D0-8167-494E-AAC8-A6A87AE1E1E0}" type="datetimeFigureOut">
              <a:rPr lang="en-GB" smtClean="0"/>
              <a:t>14/09/2016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5E3B-D0C8-4E56-BDB5-7C91FD1F51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0503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3C8D0-8167-494E-AAC8-A6A87AE1E1E0}" type="datetimeFigureOut">
              <a:rPr lang="en-GB" smtClean="0"/>
              <a:t>14/09/2016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5E3B-D0C8-4E56-BDB5-7C91FD1F51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9022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3C8D0-8167-494E-AAC8-A6A87AE1E1E0}" type="datetimeFigureOut">
              <a:rPr lang="en-GB" smtClean="0"/>
              <a:t>14/09/2016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5E3B-D0C8-4E56-BDB5-7C91FD1F51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1106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3C8D0-8167-494E-AAC8-A6A87AE1E1E0}" type="datetimeFigureOut">
              <a:rPr lang="en-GB" smtClean="0"/>
              <a:t>14/09/2016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5E3B-D0C8-4E56-BDB5-7C91FD1F51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235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3C8D0-8167-494E-AAC8-A6A87AE1E1E0}" type="datetimeFigureOut">
              <a:rPr lang="en-GB" smtClean="0"/>
              <a:t>14/09/2016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5E3B-D0C8-4E56-BDB5-7C91FD1F51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5692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3C8D0-8167-494E-AAC8-A6A87AE1E1E0}" type="datetimeFigureOut">
              <a:rPr lang="en-GB" smtClean="0"/>
              <a:t>14/09/2016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5E3B-D0C8-4E56-BDB5-7C91FD1F51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361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3C8D0-8167-494E-AAC8-A6A87AE1E1E0}" type="datetimeFigureOut">
              <a:rPr lang="en-GB" smtClean="0"/>
              <a:t>14/09/2016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5E3B-D0C8-4E56-BDB5-7C91FD1F51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8085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3C8D0-8167-494E-AAC8-A6A87AE1E1E0}" type="datetimeFigureOut">
              <a:rPr lang="en-GB" smtClean="0"/>
              <a:t>14/09/2016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5E3B-D0C8-4E56-BDB5-7C91FD1F51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2523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3C8D0-8167-494E-AAC8-A6A87AE1E1E0}" type="datetimeFigureOut">
              <a:rPr lang="en-GB" smtClean="0"/>
              <a:t>14/09/2016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5E3B-D0C8-4E56-BDB5-7C91FD1F51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2996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3C8D0-8167-494E-AAC8-A6A87AE1E1E0}" type="datetimeFigureOut">
              <a:rPr lang="en-GB" smtClean="0"/>
              <a:t>14/09/2016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5E3B-D0C8-4E56-BDB5-7C91FD1F51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7234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3C8D0-8167-494E-AAC8-A6A87AE1E1E0}" type="datetimeFigureOut">
              <a:rPr lang="en-GB" smtClean="0"/>
              <a:t>14/09/2016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E5E3B-D0C8-4E56-BDB5-7C91FD1F51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0692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43C8D0-8167-494E-AAC8-A6A87AE1E1E0}" type="datetimeFigureOut">
              <a:rPr lang="en-GB" smtClean="0"/>
              <a:t>14/09/2016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CE5E3B-D0C8-4E56-BDB5-7C91FD1F51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4131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7782" y="44624"/>
            <a:ext cx="389241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0" b="1" dirty="0" smtClean="0">
                <a:solidFill>
                  <a:srgbClr val="FF0000"/>
                </a:solidFill>
              </a:rPr>
              <a:t>DRIVING</a:t>
            </a:r>
            <a:endParaRPr lang="en-GB" sz="80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47664" y="4559091"/>
            <a:ext cx="5832648" cy="1318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800" b="1" dirty="0" smtClean="0"/>
              <a:t>When do you need to think about </a:t>
            </a:r>
            <a:r>
              <a:rPr lang="en-GB" sz="2800" b="1" u="sng" dirty="0" smtClean="0">
                <a:solidFill>
                  <a:srgbClr val="0070C0"/>
                </a:solidFill>
              </a:rPr>
              <a:t>numbers</a:t>
            </a:r>
            <a:r>
              <a:rPr lang="en-GB" sz="2800" b="1" dirty="0" smtClean="0"/>
              <a:t> when you are driving ?</a:t>
            </a:r>
            <a:endParaRPr lang="en-GB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591780" y="6372036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FF0000"/>
                </a:solidFill>
              </a:rPr>
              <a:t>© COPYRIGHT SKILLSHEETS </a:t>
            </a:r>
            <a:r>
              <a:rPr lang="en-GB" b="1" dirty="0" smtClean="0">
                <a:solidFill>
                  <a:srgbClr val="FF0000"/>
                </a:solidFill>
              </a:rPr>
              <a:t>2016</a:t>
            </a:r>
            <a:endParaRPr lang="en-GB" b="1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467" y="1988840"/>
            <a:ext cx="3147041" cy="206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479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73383" y="1196752"/>
            <a:ext cx="3138488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What is this sign telling you ?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What does     </a:t>
            </a:r>
            <a:r>
              <a:rPr lang="en-GB" sz="2400" b="1" dirty="0" smtClean="0"/>
              <a:t>5’-11”   </a:t>
            </a:r>
            <a:r>
              <a:rPr lang="en-GB" dirty="0" smtClean="0"/>
              <a:t>mean ?</a:t>
            </a:r>
            <a:endParaRPr lang="en-GB" dirty="0"/>
          </a:p>
        </p:txBody>
      </p:sp>
      <p:grpSp>
        <p:nvGrpSpPr>
          <p:cNvPr id="9" name="Group 8"/>
          <p:cNvGrpSpPr/>
          <p:nvPr/>
        </p:nvGrpSpPr>
        <p:grpSpPr>
          <a:xfrm rot="393570">
            <a:off x="7916175" y="5040730"/>
            <a:ext cx="919567" cy="1870260"/>
            <a:chOff x="6084168" y="4152988"/>
            <a:chExt cx="1062985" cy="1930148"/>
          </a:xfrm>
        </p:grpSpPr>
        <p:sp>
          <p:nvSpPr>
            <p:cNvPr id="8" name="TextBox 7"/>
            <p:cNvSpPr txBox="1"/>
            <p:nvPr/>
          </p:nvSpPr>
          <p:spPr>
            <a:xfrm>
              <a:off x="6156176" y="4221088"/>
              <a:ext cx="990977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1500" b="1" dirty="0" smtClean="0">
                  <a:solidFill>
                    <a:srgbClr val="FFFF00"/>
                  </a:solidFill>
                  <a:latin typeface="Bright" panose="020B0502020204020303" pitchFamily="34" charset="0"/>
                  <a:cs typeface="Arial" panose="020B0604020202020204" pitchFamily="34" charset="0"/>
                </a:rPr>
                <a:t>?</a:t>
              </a:r>
              <a:endParaRPr lang="en-GB" sz="11500" b="1" dirty="0">
                <a:solidFill>
                  <a:srgbClr val="FFFF00"/>
                </a:solidFill>
                <a:latin typeface="Bright" panose="020B05020202040203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084168" y="4152988"/>
              <a:ext cx="990977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1500" b="1" dirty="0" smtClean="0">
                  <a:solidFill>
                    <a:srgbClr val="0070C0"/>
                  </a:solidFill>
                  <a:latin typeface="Bright" panose="020B0502020204020303" pitchFamily="34" charset="0"/>
                  <a:cs typeface="Arial" panose="020B0604020202020204" pitchFamily="34" charset="0"/>
                </a:rPr>
                <a:t>?</a:t>
              </a:r>
              <a:endParaRPr lang="en-GB" sz="11500" b="1" dirty="0">
                <a:solidFill>
                  <a:srgbClr val="0070C0"/>
                </a:solidFill>
                <a:latin typeface="Bright" panose="020B0502020204020303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5" y="548680"/>
            <a:ext cx="2571922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87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539552" y="260648"/>
            <a:ext cx="3816424" cy="1008111"/>
          </a:xfrm>
          <a:prstGeom prst="round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611560" y="332656"/>
            <a:ext cx="46805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One foot  </a:t>
            </a:r>
            <a:r>
              <a:rPr lang="en-GB" dirty="0" smtClean="0"/>
              <a:t>is the same as  </a:t>
            </a:r>
            <a:r>
              <a:rPr lang="en-GB" b="1" dirty="0" smtClean="0"/>
              <a:t>12 inches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b="1" dirty="0" smtClean="0"/>
              <a:t>One inch  </a:t>
            </a:r>
            <a:r>
              <a:rPr lang="en-GB" dirty="0" smtClean="0"/>
              <a:t>is  </a:t>
            </a:r>
            <a:r>
              <a:rPr lang="en-GB" b="1" dirty="0" smtClean="0"/>
              <a:t>2.54 cm</a:t>
            </a:r>
            <a:r>
              <a:rPr lang="en-GB" dirty="0" smtClean="0"/>
              <a:t>.</a:t>
            </a:r>
          </a:p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How can you </a:t>
            </a:r>
            <a:r>
              <a:rPr lang="en-GB" b="1" dirty="0" smtClean="0">
                <a:solidFill>
                  <a:srgbClr val="FF0000"/>
                </a:solidFill>
              </a:rPr>
              <a:t>convert </a:t>
            </a:r>
            <a:r>
              <a:rPr lang="en-GB" dirty="0" smtClean="0"/>
              <a:t> </a:t>
            </a:r>
            <a:r>
              <a:rPr lang="en-GB" b="1" dirty="0" smtClean="0"/>
              <a:t>5’ 11”  </a:t>
            </a:r>
            <a:r>
              <a:rPr lang="en-GB" dirty="0" smtClean="0"/>
              <a:t>into  </a:t>
            </a:r>
            <a:r>
              <a:rPr lang="en-GB" b="1" dirty="0" smtClean="0"/>
              <a:t>1.8 metres</a:t>
            </a:r>
            <a:r>
              <a:rPr lang="en-GB" dirty="0"/>
              <a:t> </a:t>
            </a:r>
            <a:r>
              <a:rPr lang="en-GB" dirty="0" smtClean="0"/>
              <a:t>?</a:t>
            </a:r>
          </a:p>
          <a:p>
            <a:endParaRPr lang="en-GB" dirty="0"/>
          </a:p>
          <a:p>
            <a:endParaRPr lang="en-GB" dirty="0"/>
          </a:p>
        </p:txBody>
      </p:sp>
      <p:grpSp>
        <p:nvGrpSpPr>
          <p:cNvPr id="4" name="Group 3"/>
          <p:cNvGrpSpPr/>
          <p:nvPr/>
        </p:nvGrpSpPr>
        <p:grpSpPr>
          <a:xfrm rot="393570">
            <a:off x="7916175" y="5040730"/>
            <a:ext cx="919567" cy="1870260"/>
            <a:chOff x="6084168" y="4152988"/>
            <a:chExt cx="1062985" cy="1930148"/>
          </a:xfrm>
        </p:grpSpPr>
        <p:sp>
          <p:nvSpPr>
            <p:cNvPr id="5" name="TextBox 4"/>
            <p:cNvSpPr txBox="1"/>
            <p:nvPr/>
          </p:nvSpPr>
          <p:spPr>
            <a:xfrm>
              <a:off x="6156176" y="4221088"/>
              <a:ext cx="990977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1500" b="1" dirty="0" smtClean="0">
                  <a:solidFill>
                    <a:srgbClr val="FFFF00"/>
                  </a:solidFill>
                  <a:latin typeface="Bright" panose="020B0502020204020303" pitchFamily="34" charset="0"/>
                  <a:cs typeface="Arial" panose="020B0604020202020204" pitchFamily="34" charset="0"/>
                </a:rPr>
                <a:t>?</a:t>
              </a:r>
              <a:endParaRPr lang="en-GB" sz="11500" b="1" dirty="0">
                <a:solidFill>
                  <a:srgbClr val="FFFF00"/>
                </a:solidFill>
                <a:latin typeface="Bright" panose="020B05020202040203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084168" y="4152988"/>
              <a:ext cx="990977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1500" b="1" dirty="0" smtClean="0">
                  <a:solidFill>
                    <a:srgbClr val="0070C0"/>
                  </a:solidFill>
                  <a:latin typeface="Bright" panose="020B0502020204020303" pitchFamily="34" charset="0"/>
                  <a:cs typeface="Arial" panose="020B0604020202020204" pitchFamily="34" charset="0"/>
                </a:rPr>
                <a:t>?</a:t>
              </a:r>
              <a:endParaRPr lang="en-GB" sz="11500" b="1" dirty="0">
                <a:solidFill>
                  <a:srgbClr val="0070C0"/>
                </a:solidFill>
                <a:latin typeface="Bright" panose="020B0502020204020303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956" y="548680"/>
            <a:ext cx="1924133" cy="280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012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5812" y="476672"/>
            <a:ext cx="3143087" cy="317218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786585" y="4005064"/>
            <a:ext cx="3272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What does this sign tell drivers ?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0479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1895" y="276672"/>
            <a:ext cx="1284254" cy="129614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3528" y="548680"/>
            <a:ext cx="6113853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If you drive at this speed for </a:t>
            </a:r>
            <a:r>
              <a:rPr lang="en-GB" b="1" dirty="0" smtClean="0"/>
              <a:t>two hours </a:t>
            </a:r>
            <a:r>
              <a:rPr lang="en-GB" dirty="0" smtClean="0"/>
              <a:t>how far will you travel ?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How far would you drive in </a:t>
            </a:r>
            <a:r>
              <a:rPr lang="en-GB" b="1" dirty="0" smtClean="0"/>
              <a:t>half an hour </a:t>
            </a:r>
            <a:r>
              <a:rPr lang="en-GB" dirty="0" smtClean="0"/>
              <a:t>?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How many miles would you travel in </a:t>
            </a:r>
            <a:r>
              <a:rPr lang="en-GB" b="1" dirty="0" smtClean="0"/>
              <a:t>three and a half </a:t>
            </a:r>
            <a:r>
              <a:rPr lang="en-GB" dirty="0" smtClean="0"/>
              <a:t>hours 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0210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404664"/>
            <a:ext cx="1455706" cy="14127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3528" y="548680"/>
            <a:ext cx="6442726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If you drive at this speed for </a:t>
            </a:r>
            <a:r>
              <a:rPr lang="en-GB" b="1" dirty="0" smtClean="0"/>
              <a:t>three hours </a:t>
            </a:r>
            <a:r>
              <a:rPr lang="en-GB" dirty="0" smtClean="0"/>
              <a:t>how far will you travel ?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How far would you drive in a </a:t>
            </a:r>
            <a:r>
              <a:rPr lang="en-GB" b="1" dirty="0" smtClean="0"/>
              <a:t>quarter of an hour </a:t>
            </a:r>
            <a:r>
              <a:rPr lang="en-GB" dirty="0" smtClean="0"/>
              <a:t>?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How many miles would you travel in </a:t>
            </a:r>
            <a:r>
              <a:rPr lang="en-GB" b="1" dirty="0" smtClean="0"/>
              <a:t>two and three quarter </a:t>
            </a:r>
            <a:r>
              <a:rPr lang="en-GB" dirty="0" smtClean="0"/>
              <a:t>hours 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0479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1187624" y="3933056"/>
            <a:ext cx="2232248" cy="648072"/>
          </a:xfrm>
          <a:prstGeom prst="round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5" y="476672"/>
            <a:ext cx="4151633" cy="237626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64088" y="866088"/>
            <a:ext cx="2760820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The temperature in the car </a:t>
            </a:r>
          </a:p>
          <a:p>
            <a:pPr>
              <a:lnSpc>
                <a:spcPct val="150000"/>
              </a:lnSpc>
            </a:pPr>
            <a:r>
              <a:rPr lang="en-GB" dirty="0" smtClean="0"/>
              <a:t>is  </a:t>
            </a:r>
            <a:r>
              <a:rPr lang="en-GB" b="1" dirty="0" smtClean="0"/>
              <a:t>31 degrees Celsius.</a:t>
            </a:r>
            <a:endParaRPr lang="en-GB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95534" y="3356992"/>
            <a:ext cx="8208913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Use this </a:t>
            </a:r>
            <a:r>
              <a:rPr lang="en-GB" b="1" dirty="0" smtClean="0"/>
              <a:t>formula </a:t>
            </a:r>
            <a:r>
              <a:rPr lang="en-GB" dirty="0" smtClean="0"/>
              <a:t>to convert the temperature into </a:t>
            </a:r>
            <a:r>
              <a:rPr lang="en-GB" b="1" dirty="0" smtClean="0"/>
              <a:t>degrees Fahrenheit</a:t>
            </a:r>
            <a:r>
              <a:rPr lang="en-GB" dirty="0" smtClean="0"/>
              <a:t>.</a:t>
            </a:r>
          </a:p>
          <a:p>
            <a:endParaRPr lang="en-GB" b="1" dirty="0" smtClean="0"/>
          </a:p>
          <a:p>
            <a:pPr>
              <a:lnSpc>
                <a:spcPct val="150000"/>
              </a:lnSpc>
            </a:pPr>
            <a:r>
              <a:rPr lang="en-GB" sz="2400" b="1" dirty="0" smtClean="0">
                <a:solidFill>
                  <a:srgbClr val="FF0000"/>
                </a:solidFill>
              </a:rPr>
              <a:t>	F  =  1.8 C + 32     	</a:t>
            </a:r>
            <a:r>
              <a:rPr lang="en-GB" sz="2000" b="1" dirty="0" smtClean="0"/>
              <a:t>F</a:t>
            </a:r>
            <a:r>
              <a:rPr lang="en-GB" dirty="0" smtClean="0"/>
              <a:t>  is the temperature in </a:t>
            </a:r>
            <a:r>
              <a:rPr lang="en-GB" dirty="0"/>
              <a:t>degrees Fahrenheit</a:t>
            </a:r>
            <a:r>
              <a:rPr lang="en-GB" dirty="0" smtClean="0"/>
              <a:t>.</a:t>
            </a:r>
          </a:p>
          <a:p>
            <a:r>
              <a:rPr lang="en-GB" dirty="0"/>
              <a:t>	</a:t>
            </a:r>
            <a:r>
              <a:rPr lang="en-GB" dirty="0" smtClean="0"/>
              <a:t>			</a:t>
            </a:r>
            <a:r>
              <a:rPr lang="en-GB" sz="2000" b="1" dirty="0" smtClean="0"/>
              <a:t>C </a:t>
            </a:r>
            <a:r>
              <a:rPr lang="en-GB" dirty="0" smtClean="0"/>
              <a:t> is the temperature in degrees Celsius.</a:t>
            </a:r>
            <a:endParaRPr lang="en-GB" dirty="0"/>
          </a:p>
          <a:p>
            <a:endParaRPr lang="en-GB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210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5" y="476672"/>
            <a:ext cx="4151633" cy="237626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6882" y="3212976"/>
            <a:ext cx="82595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 have a hospital appointment at  </a:t>
            </a:r>
            <a:r>
              <a:rPr lang="en-GB" b="1" dirty="0" smtClean="0"/>
              <a:t>2.35 pm</a:t>
            </a:r>
            <a:r>
              <a:rPr lang="en-GB" dirty="0" smtClean="0"/>
              <a:t>. </a:t>
            </a:r>
          </a:p>
          <a:p>
            <a:endParaRPr lang="en-GB" dirty="0" smtClean="0"/>
          </a:p>
          <a:p>
            <a:r>
              <a:rPr lang="en-GB" dirty="0" smtClean="0"/>
              <a:t>How many </a:t>
            </a:r>
            <a:r>
              <a:rPr lang="en-GB" b="1" dirty="0" smtClean="0"/>
              <a:t>minutes </a:t>
            </a:r>
            <a:r>
              <a:rPr lang="en-GB" dirty="0" smtClean="0"/>
              <a:t>do I have left for the journey ?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090210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4427984" y="620689"/>
            <a:ext cx="3816424" cy="1008111"/>
          </a:xfrm>
          <a:prstGeom prst="round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4572000" y="655199"/>
            <a:ext cx="4680520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One foot  </a:t>
            </a:r>
            <a:r>
              <a:rPr lang="en-GB" dirty="0" smtClean="0"/>
              <a:t>is the same as  </a:t>
            </a:r>
            <a:r>
              <a:rPr lang="en-GB" b="1" dirty="0" smtClean="0"/>
              <a:t>12 inches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b="1" dirty="0" smtClean="0"/>
              <a:t>One inch  </a:t>
            </a:r>
            <a:r>
              <a:rPr lang="en-GB" dirty="0" smtClean="0"/>
              <a:t>is  </a:t>
            </a:r>
            <a:r>
              <a:rPr lang="en-GB" b="1" dirty="0" smtClean="0"/>
              <a:t>2.54 cm</a:t>
            </a:r>
            <a:r>
              <a:rPr lang="en-GB" dirty="0" smtClean="0"/>
              <a:t>.</a:t>
            </a:r>
          </a:p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Can a van that is </a:t>
            </a:r>
            <a:r>
              <a:rPr lang="en-GB" b="1" dirty="0" smtClean="0"/>
              <a:t>two metres </a:t>
            </a:r>
            <a:r>
              <a:rPr lang="en-GB" dirty="0" smtClean="0"/>
              <a:t>tall </a:t>
            </a:r>
          </a:p>
          <a:p>
            <a:pPr>
              <a:lnSpc>
                <a:spcPct val="150000"/>
              </a:lnSpc>
            </a:pPr>
            <a:r>
              <a:rPr lang="en-GB" dirty="0" smtClean="0"/>
              <a:t>drive safely under the barrier ?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20689"/>
            <a:ext cx="3371327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6902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3528" y="485034"/>
            <a:ext cx="5077993" cy="2169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 smtClean="0"/>
              <a:t>If you drive straight on past this sign you will</a:t>
            </a:r>
          </a:p>
          <a:p>
            <a:pPr>
              <a:lnSpc>
                <a:spcPct val="150000"/>
              </a:lnSpc>
            </a:pPr>
            <a:r>
              <a:rPr lang="en-GB" dirty="0" smtClean="0"/>
              <a:t>arrive in </a:t>
            </a:r>
            <a:r>
              <a:rPr lang="en-GB" dirty="0" err="1" smtClean="0"/>
              <a:t>Totley</a:t>
            </a:r>
            <a:r>
              <a:rPr lang="en-GB" dirty="0" smtClean="0"/>
              <a:t> then on to </a:t>
            </a:r>
            <a:r>
              <a:rPr lang="en-GB" dirty="0" err="1" smtClean="0"/>
              <a:t>Baslow</a:t>
            </a:r>
            <a:r>
              <a:rPr lang="en-GB" dirty="0" smtClean="0"/>
              <a:t> on the same road.</a:t>
            </a:r>
          </a:p>
          <a:p>
            <a:pPr>
              <a:lnSpc>
                <a:spcPct val="150000"/>
              </a:lnSpc>
            </a:pPr>
            <a:endParaRPr lang="en-GB" dirty="0"/>
          </a:p>
          <a:p>
            <a:pPr>
              <a:lnSpc>
                <a:spcPct val="150000"/>
              </a:lnSpc>
            </a:pPr>
            <a:r>
              <a:rPr lang="en-GB" dirty="0" smtClean="0"/>
              <a:t>How many miles would you drive</a:t>
            </a:r>
          </a:p>
          <a:p>
            <a:pPr>
              <a:lnSpc>
                <a:spcPct val="150000"/>
              </a:lnSpc>
            </a:pPr>
            <a:r>
              <a:rPr lang="en-GB" dirty="0" smtClean="0"/>
              <a:t>between </a:t>
            </a:r>
            <a:r>
              <a:rPr lang="en-GB" dirty="0" err="1" smtClean="0"/>
              <a:t>Totley</a:t>
            </a:r>
            <a:r>
              <a:rPr lang="en-GB" dirty="0" smtClean="0"/>
              <a:t> and </a:t>
            </a:r>
            <a:r>
              <a:rPr lang="en-GB" dirty="0" err="1" smtClean="0"/>
              <a:t>Baslow</a:t>
            </a:r>
            <a:r>
              <a:rPr lang="en-GB" dirty="0" smtClean="0"/>
              <a:t> ?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620688"/>
            <a:ext cx="2624631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4744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548680"/>
            <a:ext cx="2072640" cy="3434080"/>
          </a:xfrm>
          <a:prstGeom prst="rect">
            <a:avLst/>
          </a:prstGeom>
        </p:spPr>
      </p:pic>
      <p:sp>
        <p:nvSpPr>
          <p:cNvPr id="4" name="Round Same Side Corner Rectangle 3"/>
          <p:cNvSpPr/>
          <p:nvPr/>
        </p:nvSpPr>
        <p:spPr>
          <a:xfrm rot="4008429">
            <a:off x="1626290" y="1363187"/>
            <a:ext cx="173427" cy="1296144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3707904" y="564186"/>
            <a:ext cx="44026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When it is </a:t>
            </a:r>
            <a:r>
              <a:rPr lang="en-GB" b="1" dirty="0" smtClean="0"/>
              <a:t>full</a:t>
            </a:r>
            <a:r>
              <a:rPr lang="en-GB" dirty="0" smtClean="0"/>
              <a:t> the petrol tank holds  </a:t>
            </a:r>
            <a:r>
              <a:rPr lang="en-GB" b="1" dirty="0" smtClean="0"/>
              <a:t>60 litres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 smtClean="0"/>
              <a:t>How much petrol is in the tank now ?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737641" y="4365104"/>
            <a:ext cx="508902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One gallon </a:t>
            </a:r>
            <a:r>
              <a:rPr lang="en-GB" dirty="0" smtClean="0"/>
              <a:t>is the same as  </a:t>
            </a:r>
            <a:r>
              <a:rPr lang="en-GB" b="1" dirty="0" smtClean="0"/>
              <a:t>4.546 litres</a:t>
            </a:r>
            <a:r>
              <a:rPr lang="en-GB" dirty="0" smtClean="0"/>
              <a:t>. </a:t>
            </a:r>
          </a:p>
          <a:p>
            <a:endParaRPr lang="en-GB" dirty="0"/>
          </a:p>
          <a:p>
            <a:r>
              <a:rPr lang="en-GB" dirty="0" smtClean="0"/>
              <a:t>How many gallons are there in a full tank </a:t>
            </a:r>
            <a:r>
              <a:rPr lang="en-GB" dirty="0"/>
              <a:t>of petrol</a:t>
            </a:r>
            <a:r>
              <a:rPr lang="en-GB" dirty="0" smtClean="0"/>
              <a:t>  ?</a:t>
            </a:r>
            <a:endParaRPr lang="en-GB" dirty="0"/>
          </a:p>
        </p:txBody>
      </p:sp>
      <p:grpSp>
        <p:nvGrpSpPr>
          <p:cNvPr id="7" name="Group 6"/>
          <p:cNvGrpSpPr/>
          <p:nvPr/>
        </p:nvGrpSpPr>
        <p:grpSpPr>
          <a:xfrm rot="393570">
            <a:off x="8028791" y="5117165"/>
            <a:ext cx="634638" cy="1304191"/>
            <a:chOff x="6084168" y="4152988"/>
            <a:chExt cx="1062985" cy="1930148"/>
          </a:xfrm>
        </p:grpSpPr>
        <p:sp>
          <p:nvSpPr>
            <p:cNvPr id="8" name="TextBox 7"/>
            <p:cNvSpPr txBox="1"/>
            <p:nvPr/>
          </p:nvSpPr>
          <p:spPr>
            <a:xfrm>
              <a:off x="6156176" y="4221088"/>
              <a:ext cx="990977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1500" b="1" dirty="0" smtClean="0">
                  <a:solidFill>
                    <a:srgbClr val="FFFF00"/>
                  </a:solidFill>
                  <a:latin typeface="Bright" panose="020B0502020204020303" pitchFamily="34" charset="0"/>
                  <a:cs typeface="Arial" panose="020B0604020202020204" pitchFamily="34" charset="0"/>
                </a:rPr>
                <a:t>?</a:t>
              </a:r>
              <a:endParaRPr lang="en-GB" sz="11500" b="1" dirty="0">
                <a:solidFill>
                  <a:srgbClr val="FFFF00"/>
                </a:solidFill>
                <a:latin typeface="Bright" panose="020B05020202040203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084168" y="4152988"/>
              <a:ext cx="990977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1500" b="1" dirty="0" smtClean="0">
                  <a:solidFill>
                    <a:srgbClr val="0070C0"/>
                  </a:solidFill>
                  <a:latin typeface="Bright" panose="020B0502020204020303" pitchFamily="34" charset="0"/>
                  <a:cs typeface="Arial" panose="020B0604020202020204" pitchFamily="34" charset="0"/>
                </a:rPr>
                <a:t>?</a:t>
              </a:r>
              <a:endParaRPr lang="en-GB" sz="11500" b="1" dirty="0">
                <a:solidFill>
                  <a:srgbClr val="0070C0"/>
                </a:solidFill>
                <a:latin typeface="Bright" panose="020B0502020204020303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999221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548680"/>
            <a:ext cx="2072640" cy="3434080"/>
          </a:xfrm>
          <a:prstGeom prst="rect">
            <a:avLst/>
          </a:prstGeom>
        </p:spPr>
      </p:pic>
      <p:sp>
        <p:nvSpPr>
          <p:cNvPr id="3" name="Round Same Side Corner Rectangle 2"/>
          <p:cNvSpPr/>
          <p:nvPr/>
        </p:nvSpPr>
        <p:spPr>
          <a:xfrm rot="6219799">
            <a:off x="1723745" y="1933903"/>
            <a:ext cx="136302" cy="126004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3707904" y="564186"/>
            <a:ext cx="3592971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What </a:t>
            </a:r>
            <a:r>
              <a:rPr lang="en-GB" b="1" dirty="0" smtClean="0">
                <a:solidFill>
                  <a:srgbClr val="FF0000"/>
                </a:solidFill>
              </a:rPr>
              <a:t>fraction </a:t>
            </a:r>
            <a:r>
              <a:rPr lang="en-GB" dirty="0" smtClean="0"/>
              <a:t>of the tank is </a:t>
            </a:r>
            <a:r>
              <a:rPr lang="en-GB" b="1" dirty="0" smtClean="0"/>
              <a:t>full</a:t>
            </a:r>
            <a:r>
              <a:rPr lang="en-GB" dirty="0" smtClean="0"/>
              <a:t> ?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What </a:t>
            </a:r>
            <a:r>
              <a:rPr lang="en-GB" b="1" dirty="0" smtClean="0">
                <a:solidFill>
                  <a:srgbClr val="FF0000"/>
                </a:solidFill>
              </a:rPr>
              <a:t>fraction</a:t>
            </a:r>
            <a:r>
              <a:rPr lang="en-GB" dirty="0" smtClean="0"/>
              <a:t> of the tank is </a:t>
            </a:r>
            <a:r>
              <a:rPr lang="en-GB" b="1" dirty="0" smtClean="0"/>
              <a:t>empty</a:t>
            </a:r>
            <a:r>
              <a:rPr lang="en-GB" dirty="0" smtClean="0"/>
              <a:t> ?</a:t>
            </a:r>
            <a:endParaRPr lang="en-GB" dirty="0"/>
          </a:p>
        </p:txBody>
      </p:sp>
      <p:grpSp>
        <p:nvGrpSpPr>
          <p:cNvPr id="6" name="Group 5"/>
          <p:cNvGrpSpPr/>
          <p:nvPr/>
        </p:nvGrpSpPr>
        <p:grpSpPr>
          <a:xfrm rot="393570">
            <a:off x="8028791" y="5117165"/>
            <a:ext cx="634638" cy="1304191"/>
            <a:chOff x="6084168" y="4152988"/>
            <a:chExt cx="1062985" cy="1930148"/>
          </a:xfrm>
        </p:grpSpPr>
        <p:sp>
          <p:nvSpPr>
            <p:cNvPr id="7" name="TextBox 6"/>
            <p:cNvSpPr txBox="1"/>
            <p:nvPr/>
          </p:nvSpPr>
          <p:spPr>
            <a:xfrm>
              <a:off x="6156176" y="4221088"/>
              <a:ext cx="990977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1500" b="1" dirty="0" smtClean="0">
                  <a:solidFill>
                    <a:srgbClr val="FFFF00"/>
                  </a:solidFill>
                  <a:latin typeface="Bright" panose="020B0502020204020303" pitchFamily="34" charset="0"/>
                  <a:cs typeface="Arial" panose="020B0604020202020204" pitchFamily="34" charset="0"/>
                </a:rPr>
                <a:t>?</a:t>
              </a:r>
              <a:endParaRPr lang="en-GB" sz="11500" b="1" dirty="0">
                <a:solidFill>
                  <a:srgbClr val="FFFF00"/>
                </a:solidFill>
                <a:latin typeface="Bright" panose="020B05020202040203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084168" y="4152988"/>
              <a:ext cx="990977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1500" b="1" dirty="0" smtClean="0">
                  <a:solidFill>
                    <a:srgbClr val="0070C0"/>
                  </a:solidFill>
                  <a:latin typeface="Bright" panose="020B0502020204020303" pitchFamily="34" charset="0"/>
                  <a:cs typeface="Arial" panose="020B0604020202020204" pitchFamily="34" charset="0"/>
                </a:rPr>
                <a:t>?</a:t>
              </a:r>
              <a:endParaRPr lang="en-GB" sz="11500" b="1" dirty="0">
                <a:solidFill>
                  <a:srgbClr val="0070C0"/>
                </a:solidFill>
                <a:latin typeface="Bright" panose="020B0502020204020303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27782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3968" y="370987"/>
            <a:ext cx="3448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How many </a:t>
            </a:r>
            <a:r>
              <a:rPr lang="en-GB" b="1" dirty="0" smtClean="0"/>
              <a:t>miles </a:t>
            </a:r>
            <a:r>
              <a:rPr lang="en-GB" dirty="0" smtClean="0"/>
              <a:t>did Jessica drive ?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935" y="764704"/>
            <a:ext cx="2195736" cy="77326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935" y="2480606"/>
            <a:ext cx="2195736" cy="80437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7627" y="332656"/>
            <a:ext cx="25963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 smtClean="0">
                <a:solidFill>
                  <a:srgbClr val="FF0000"/>
                </a:solidFill>
              </a:rPr>
              <a:t>Reading when Jessica set off</a:t>
            </a:r>
            <a:endParaRPr lang="en-GB" sz="16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5022" y="2009330"/>
            <a:ext cx="26615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 smtClean="0">
                <a:solidFill>
                  <a:srgbClr val="FF0000"/>
                </a:solidFill>
              </a:rPr>
              <a:t>Reading when Jessica arrived</a:t>
            </a:r>
            <a:endParaRPr lang="en-GB" sz="16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6819" y="3830916"/>
            <a:ext cx="74654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5 miles  </a:t>
            </a:r>
            <a:r>
              <a:rPr lang="en-GB" dirty="0" smtClean="0"/>
              <a:t>is the same as  </a:t>
            </a:r>
            <a:r>
              <a:rPr lang="en-GB" b="1" dirty="0" smtClean="0"/>
              <a:t>8 kilometres</a:t>
            </a:r>
            <a:r>
              <a:rPr lang="en-GB" dirty="0"/>
              <a:t>. </a:t>
            </a:r>
            <a:r>
              <a:rPr lang="en-GB" dirty="0" smtClean="0"/>
              <a:t> How </a:t>
            </a:r>
            <a:r>
              <a:rPr lang="en-GB" dirty="0"/>
              <a:t>many </a:t>
            </a:r>
            <a:r>
              <a:rPr lang="en-GB" b="1" dirty="0" smtClean="0"/>
              <a:t>kilometres </a:t>
            </a:r>
            <a:r>
              <a:rPr lang="en-GB" dirty="0"/>
              <a:t>did Jessica drive 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99221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404664"/>
            <a:ext cx="2195736" cy="80437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1520" y="404664"/>
            <a:ext cx="61359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Jessica’s car needs a service when it has driven  </a:t>
            </a:r>
            <a:r>
              <a:rPr lang="en-GB" b="1" dirty="0" smtClean="0"/>
              <a:t>20,000 miles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 smtClean="0"/>
              <a:t>How many miles can she drive before her car needs a service ?</a:t>
            </a:r>
            <a:endParaRPr lang="en-GB" dirty="0"/>
          </a:p>
          <a:p>
            <a:endParaRPr lang="en-GB" dirty="0"/>
          </a:p>
        </p:txBody>
      </p:sp>
      <p:pic>
        <p:nvPicPr>
          <p:cNvPr id="1027" name="Picture 3" descr="C:\Users\L.Henry\AppData\Local\Microsoft\Windows\Temporary Internet Files\Content.IE5\CCFJWKKW\MC900351634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5230442"/>
            <a:ext cx="1377136" cy="1328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99221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548680"/>
            <a:ext cx="2072640" cy="3434080"/>
          </a:xfrm>
          <a:prstGeom prst="rect">
            <a:avLst/>
          </a:prstGeom>
        </p:spPr>
      </p:pic>
      <p:sp>
        <p:nvSpPr>
          <p:cNvPr id="3" name="Round Same Side Corner Rectangle 2"/>
          <p:cNvSpPr/>
          <p:nvPr/>
        </p:nvSpPr>
        <p:spPr>
          <a:xfrm rot="4775501">
            <a:off x="1642308" y="1609267"/>
            <a:ext cx="94487" cy="1296144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3707904" y="564186"/>
            <a:ext cx="440261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When it is full the petrol tank holds  </a:t>
            </a:r>
            <a:r>
              <a:rPr lang="en-GB" b="1" dirty="0" smtClean="0"/>
              <a:t>60 litres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b="1" dirty="0" smtClean="0"/>
              <a:t>1 litre </a:t>
            </a:r>
            <a:r>
              <a:rPr lang="en-GB" dirty="0" smtClean="0"/>
              <a:t>of petrol costs  </a:t>
            </a:r>
            <a:r>
              <a:rPr lang="en-GB" b="1" dirty="0" smtClean="0"/>
              <a:t>129.9p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 smtClean="0"/>
              <a:t>How much will it cost to fill the tank 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7782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32656"/>
            <a:ext cx="4392488" cy="3348728"/>
          </a:xfrm>
          <a:prstGeom prst="rect">
            <a:avLst/>
          </a:prstGeom>
        </p:spPr>
      </p:pic>
      <p:sp>
        <p:nvSpPr>
          <p:cNvPr id="3" name="Round Same Side Corner Rectangle 2"/>
          <p:cNvSpPr/>
          <p:nvPr/>
        </p:nvSpPr>
        <p:spPr>
          <a:xfrm rot="20267755">
            <a:off x="2310637" y="796463"/>
            <a:ext cx="65234" cy="1417939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539552" y="4221088"/>
            <a:ext cx="512973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What speed is the car doing in </a:t>
            </a:r>
            <a:r>
              <a:rPr lang="en-GB" b="1" dirty="0" smtClean="0">
                <a:solidFill>
                  <a:srgbClr val="0070C0"/>
                </a:solidFill>
              </a:rPr>
              <a:t>miles per hour </a:t>
            </a:r>
            <a:r>
              <a:rPr lang="en-GB" dirty="0" smtClean="0"/>
              <a:t>?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  <a:p>
            <a:r>
              <a:rPr lang="en-GB" dirty="0"/>
              <a:t>What speed is the car doing in </a:t>
            </a:r>
            <a:r>
              <a:rPr lang="en-GB" b="1" dirty="0" smtClean="0">
                <a:solidFill>
                  <a:srgbClr val="FF0000"/>
                </a:solidFill>
              </a:rPr>
              <a:t>kilometres </a:t>
            </a:r>
            <a:r>
              <a:rPr lang="en-GB" b="1" dirty="0">
                <a:solidFill>
                  <a:srgbClr val="FF0000"/>
                </a:solidFill>
              </a:rPr>
              <a:t>per hour </a:t>
            </a:r>
            <a:r>
              <a:rPr lang="en-GB" dirty="0" smtClean="0"/>
              <a:t>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7782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32656"/>
            <a:ext cx="4392488" cy="33487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57097" y="4409288"/>
            <a:ext cx="67512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0070C0"/>
                </a:solidFill>
              </a:rPr>
              <a:t>50 miles per hour </a:t>
            </a:r>
            <a:r>
              <a:rPr lang="en-GB" dirty="0" smtClean="0"/>
              <a:t>is the same as		</a:t>
            </a:r>
            <a:r>
              <a:rPr lang="en-GB" b="1" dirty="0" smtClean="0">
                <a:solidFill>
                  <a:srgbClr val="FF0000"/>
                </a:solidFill>
              </a:rPr>
              <a:t>kilometres per hour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3932700" y="4229658"/>
            <a:ext cx="984032" cy="639502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ounded Rectangle 4"/>
          <p:cNvSpPr/>
          <p:nvPr/>
        </p:nvSpPr>
        <p:spPr>
          <a:xfrm>
            <a:off x="6118706" y="836712"/>
            <a:ext cx="1981686" cy="2016224"/>
          </a:xfrm>
          <a:prstGeom prst="roundRect">
            <a:avLst/>
          </a:prstGeom>
          <a:solidFill>
            <a:srgbClr val="FFFF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6118706" y="991357"/>
            <a:ext cx="201622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solidFill>
                  <a:srgbClr val="0070C0"/>
                </a:solidFill>
              </a:rPr>
              <a:t>5 miles </a:t>
            </a:r>
          </a:p>
          <a:p>
            <a:pPr algn="ctr"/>
            <a:endParaRPr lang="en-GB" sz="2000" b="1" dirty="0">
              <a:solidFill>
                <a:srgbClr val="0070C0"/>
              </a:solidFill>
            </a:endParaRPr>
          </a:p>
          <a:p>
            <a:pPr algn="ctr"/>
            <a:r>
              <a:rPr lang="en-GB" sz="2000" dirty="0" smtClean="0"/>
              <a:t>is the same as </a:t>
            </a:r>
          </a:p>
          <a:p>
            <a:pPr algn="ctr"/>
            <a:endParaRPr lang="en-GB" sz="2000" b="1" dirty="0" smtClean="0">
              <a:solidFill>
                <a:srgbClr val="FF0000"/>
              </a:solidFill>
            </a:endParaRPr>
          </a:p>
          <a:p>
            <a:pPr algn="ctr"/>
            <a:r>
              <a:rPr lang="en-GB" sz="2000" b="1" dirty="0" smtClean="0">
                <a:solidFill>
                  <a:srgbClr val="FF0000"/>
                </a:solidFill>
              </a:rPr>
              <a:t>8 kilometres</a:t>
            </a:r>
            <a:r>
              <a:rPr lang="en-GB" sz="2000" dirty="0" smtClean="0"/>
              <a:t>.</a:t>
            </a:r>
          </a:p>
          <a:p>
            <a:endParaRPr lang="en-GB" sz="2000" dirty="0"/>
          </a:p>
          <a:p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31999221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32656"/>
            <a:ext cx="4392488" cy="33487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9552" y="4221088"/>
            <a:ext cx="67512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Which speed is faster   </a:t>
            </a:r>
            <a:r>
              <a:rPr lang="en-GB" b="1" dirty="0" smtClean="0">
                <a:solidFill>
                  <a:srgbClr val="0070C0"/>
                </a:solidFill>
              </a:rPr>
              <a:t>60 miles per hour  </a:t>
            </a:r>
            <a:r>
              <a:rPr lang="en-GB" dirty="0" smtClean="0"/>
              <a:t> </a:t>
            </a:r>
            <a:r>
              <a:rPr lang="en-GB" b="1" u="sng" dirty="0" smtClean="0"/>
              <a:t>or</a:t>
            </a:r>
            <a:r>
              <a:rPr lang="en-GB" dirty="0" smtClean="0"/>
              <a:t>   </a:t>
            </a:r>
            <a:r>
              <a:rPr lang="en-GB" b="1" dirty="0" smtClean="0">
                <a:solidFill>
                  <a:srgbClr val="FF0000"/>
                </a:solidFill>
              </a:rPr>
              <a:t>90</a:t>
            </a:r>
            <a:r>
              <a:rPr lang="en-GB" dirty="0" smtClean="0"/>
              <a:t> </a:t>
            </a:r>
            <a:r>
              <a:rPr lang="en-GB" b="1" dirty="0" smtClean="0">
                <a:solidFill>
                  <a:srgbClr val="FF0000"/>
                </a:solidFill>
              </a:rPr>
              <a:t>kilometres per hour</a:t>
            </a:r>
            <a:r>
              <a:rPr lang="en-GB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02828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6118706" y="836712"/>
            <a:ext cx="1981686" cy="2016224"/>
          </a:xfrm>
          <a:prstGeom prst="roundRect">
            <a:avLst/>
          </a:prstGeom>
          <a:solidFill>
            <a:srgbClr val="FFFF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32656"/>
            <a:ext cx="4392488" cy="33487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9552" y="4221088"/>
            <a:ext cx="75608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0070C0"/>
                </a:solidFill>
              </a:rPr>
              <a:t>Convert  30 miles per hour </a:t>
            </a:r>
            <a:r>
              <a:rPr lang="en-GB" dirty="0" smtClean="0"/>
              <a:t>into </a:t>
            </a:r>
            <a:r>
              <a:rPr lang="en-GB" b="1" dirty="0" smtClean="0">
                <a:solidFill>
                  <a:srgbClr val="FF0000"/>
                </a:solidFill>
              </a:rPr>
              <a:t>kilometres per hour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b="1" u="sng" dirty="0" smtClean="0"/>
              <a:t>Check</a:t>
            </a:r>
            <a:r>
              <a:rPr lang="en-GB" dirty="0" smtClean="0"/>
              <a:t>  your answer by looking at the speedometer.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6118706" y="991357"/>
            <a:ext cx="201622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solidFill>
                  <a:srgbClr val="0070C0"/>
                </a:solidFill>
              </a:rPr>
              <a:t>5 miles </a:t>
            </a:r>
          </a:p>
          <a:p>
            <a:pPr algn="ctr"/>
            <a:endParaRPr lang="en-GB" sz="2000" b="1" dirty="0">
              <a:solidFill>
                <a:srgbClr val="0070C0"/>
              </a:solidFill>
            </a:endParaRPr>
          </a:p>
          <a:p>
            <a:pPr algn="ctr"/>
            <a:r>
              <a:rPr lang="en-GB" sz="2000" dirty="0" smtClean="0"/>
              <a:t>is the same as </a:t>
            </a:r>
          </a:p>
          <a:p>
            <a:pPr algn="ctr"/>
            <a:endParaRPr lang="en-GB" sz="2000" b="1" dirty="0" smtClean="0">
              <a:solidFill>
                <a:srgbClr val="FF0000"/>
              </a:solidFill>
            </a:endParaRPr>
          </a:p>
          <a:p>
            <a:pPr algn="ctr"/>
            <a:r>
              <a:rPr lang="en-GB" sz="2000" b="1" dirty="0" smtClean="0">
                <a:solidFill>
                  <a:srgbClr val="FF0000"/>
                </a:solidFill>
              </a:rPr>
              <a:t>8 kilometres</a:t>
            </a:r>
            <a:r>
              <a:rPr lang="en-GB" sz="2000" dirty="0" smtClean="0"/>
              <a:t>.</a:t>
            </a:r>
          </a:p>
          <a:p>
            <a:endParaRPr lang="en-GB" sz="2000" dirty="0"/>
          </a:p>
          <a:p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7778471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706</Words>
  <Application>Microsoft Office PowerPoint</Application>
  <PresentationFormat>On-screen Show (4:3)</PresentationFormat>
  <Paragraphs>166</Paragraphs>
  <Slides>19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L.Henry</dc:creator>
  <cp:lastModifiedBy>L.Henry</cp:lastModifiedBy>
  <cp:revision>45</cp:revision>
  <dcterms:created xsi:type="dcterms:W3CDTF">2014-07-22T10:41:17Z</dcterms:created>
  <dcterms:modified xsi:type="dcterms:W3CDTF">2016-09-14T14:28:37Z</dcterms:modified>
</cp:coreProperties>
</file>