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9FFFA8"/>
    <a:srgbClr val="99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516" y="-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36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ED04CC-CB1F-4C0B-B159-2C94DF875A44}" type="datetimeFigureOut">
              <a:rPr lang="en-GB" smtClean="0"/>
              <a:t>17/06/2013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3B04F8-C753-4F85-9600-1A100CA771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1713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Key words : Rectangle,</a:t>
            </a:r>
            <a:r>
              <a:rPr lang="en-GB" baseline="0" dirty="0" smtClean="0"/>
              <a:t> </a:t>
            </a:r>
            <a:r>
              <a:rPr lang="en-GB" dirty="0" smtClean="0"/>
              <a:t>dimensions,</a:t>
            </a:r>
            <a:r>
              <a:rPr lang="en-GB" baseline="0" dirty="0" smtClean="0"/>
              <a:t> length, width, breadth. Area = length x width.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04F8-C753-4F85-9600-1A100CA7718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74783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Key words : dimensions,</a:t>
            </a:r>
            <a:r>
              <a:rPr lang="en-GB" baseline="0" dirty="0" smtClean="0"/>
              <a:t> base, height, right-angled triangle. Area = half of ( base x height ) as the two triangles are CONGRUENT ( same size and shape )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04F8-C753-4F85-9600-1A100CA7718C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83528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04F8-C753-4F85-9600-1A100CA7718C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0898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Vocabulary</a:t>
            </a:r>
            <a:r>
              <a:rPr lang="en-GB" baseline="0" dirty="0" smtClean="0"/>
              <a:t> : The shape is a trapezium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04F8-C753-4F85-9600-1A100CA7718C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9484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This shape is also</a:t>
            </a:r>
            <a:r>
              <a:rPr lang="en-GB" baseline="0" dirty="0" smtClean="0"/>
              <a:t> a trapezium before it is split up.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04F8-C753-4F85-9600-1A100CA7718C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6589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Split into two congruent right-angled</a:t>
            </a:r>
            <a:r>
              <a:rPr lang="en-GB" baseline="0" dirty="0" smtClean="0"/>
              <a:t> triangles to find the area.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04F8-C753-4F85-9600-1A100CA7718C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31213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There are several different ways</a:t>
            </a:r>
            <a:r>
              <a:rPr lang="en-GB" baseline="0" dirty="0" smtClean="0"/>
              <a:t> to work out </a:t>
            </a:r>
            <a:r>
              <a:rPr lang="en-GB" baseline="0" smtClean="0"/>
              <a:t>the answer. </a:t>
            </a: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04F8-C753-4F85-9600-1A100CA7718C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54748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89A05-F80C-4D49-B169-B2E720B73026}" type="datetimeFigureOut">
              <a:rPr lang="en-GB" smtClean="0"/>
              <a:t>17/06/2013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7BA07-444D-49F8-86F2-23EB15BEC1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8852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89A05-F80C-4D49-B169-B2E720B73026}" type="datetimeFigureOut">
              <a:rPr lang="en-GB" smtClean="0"/>
              <a:t>17/06/2013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7BA07-444D-49F8-86F2-23EB15BEC1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0844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89A05-F80C-4D49-B169-B2E720B73026}" type="datetimeFigureOut">
              <a:rPr lang="en-GB" smtClean="0"/>
              <a:t>17/06/2013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7BA07-444D-49F8-86F2-23EB15BEC1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9221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89A05-F80C-4D49-B169-B2E720B73026}" type="datetimeFigureOut">
              <a:rPr lang="en-GB" smtClean="0"/>
              <a:t>17/06/2013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7BA07-444D-49F8-86F2-23EB15BEC1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1824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89A05-F80C-4D49-B169-B2E720B73026}" type="datetimeFigureOut">
              <a:rPr lang="en-GB" smtClean="0"/>
              <a:t>17/06/2013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7BA07-444D-49F8-86F2-23EB15BEC1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2002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89A05-F80C-4D49-B169-B2E720B73026}" type="datetimeFigureOut">
              <a:rPr lang="en-GB" smtClean="0"/>
              <a:t>17/06/2013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7BA07-444D-49F8-86F2-23EB15BEC1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7279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89A05-F80C-4D49-B169-B2E720B73026}" type="datetimeFigureOut">
              <a:rPr lang="en-GB" smtClean="0"/>
              <a:t>17/06/2013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7BA07-444D-49F8-86F2-23EB15BEC1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9225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89A05-F80C-4D49-B169-B2E720B73026}" type="datetimeFigureOut">
              <a:rPr lang="en-GB" smtClean="0"/>
              <a:t>17/06/2013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7BA07-444D-49F8-86F2-23EB15BEC1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6773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89A05-F80C-4D49-B169-B2E720B73026}" type="datetimeFigureOut">
              <a:rPr lang="en-GB" smtClean="0"/>
              <a:t>17/06/2013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7BA07-444D-49F8-86F2-23EB15BEC1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2704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89A05-F80C-4D49-B169-B2E720B73026}" type="datetimeFigureOut">
              <a:rPr lang="en-GB" smtClean="0"/>
              <a:t>17/06/2013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7BA07-444D-49F8-86F2-23EB15BEC1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6200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89A05-F80C-4D49-B169-B2E720B73026}" type="datetimeFigureOut">
              <a:rPr lang="en-GB" smtClean="0"/>
              <a:t>17/06/2013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7BA07-444D-49F8-86F2-23EB15BEC1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1545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E89A05-F80C-4D49-B169-B2E720B73026}" type="datetimeFigureOut">
              <a:rPr lang="en-GB" smtClean="0"/>
              <a:t>17/06/2013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D7BA07-444D-49F8-86F2-23EB15BEC1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2172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75856" y="1844824"/>
            <a:ext cx="2520000" cy="14400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395536" y="476672"/>
            <a:ext cx="1728192" cy="70788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467544" y="416858"/>
            <a:ext cx="1728192" cy="70788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611560" y="360512"/>
            <a:ext cx="14401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u="sng" dirty="0" smtClean="0"/>
              <a:t>Areas</a:t>
            </a:r>
            <a:endParaRPr lang="en-GB" sz="4000" b="1" u="sng" dirty="0"/>
          </a:p>
        </p:txBody>
      </p:sp>
      <p:sp>
        <p:nvSpPr>
          <p:cNvPr id="6" name="TextBox 5"/>
          <p:cNvSpPr txBox="1"/>
          <p:nvPr/>
        </p:nvSpPr>
        <p:spPr>
          <a:xfrm>
            <a:off x="2829953" y="745099"/>
            <a:ext cx="59185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How do you work out the </a:t>
            </a:r>
            <a:r>
              <a:rPr lang="en-GB" sz="2400" b="1" dirty="0" smtClean="0">
                <a:solidFill>
                  <a:srgbClr val="FF0000"/>
                </a:solidFill>
              </a:rPr>
              <a:t>area</a:t>
            </a:r>
            <a:r>
              <a:rPr lang="en-GB" sz="2400" dirty="0" smtClean="0"/>
              <a:t> of this shape ?</a:t>
            </a:r>
            <a:endParaRPr lang="en-GB" sz="2400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1596093"/>
              </p:ext>
            </p:extLst>
          </p:nvPr>
        </p:nvGraphicFramePr>
        <p:xfrm>
          <a:off x="3276136" y="1844824"/>
          <a:ext cx="2520000" cy="1463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0000"/>
                <a:gridCol w="360000"/>
                <a:gridCol w="360000"/>
                <a:gridCol w="360000"/>
                <a:gridCol w="360000"/>
                <a:gridCol w="360000"/>
                <a:gridCol w="360000"/>
              </a:tblGrid>
              <a:tr h="360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12" name="Group 11"/>
          <p:cNvGrpSpPr/>
          <p:nvPr/>
        </p:nvGrpSpPr>
        <p:grpSpPr>
          <a:xfrm>
            <a:off x="503548" y="6021288"/>
            <a:ext cx="1044116" cy="523220"/>
            <a:chOff x="503548" y="6021288"/>
            <a:chExt cx="1044116" cy="523220"/>
          </a:xfrm>
        </p:grpSpPr>
        <p:sp>
          <p:nvSpPr>
            <p:cNvPr id="10" name="Rounded Rectangle 9"/>
            <p:cNvSpPr/>
            <p:nvPr/>
          </p:nvSpPr>
          <p:spPr>
            <a:xfrm>
              <a:off x="503548" y="6021288"/>
              <a:ext cx="1008112" cy="504056"/>
            </a:xfrm>
            <a:prstGeom prst="roundRect">
              <a:avLst/>
            </a:prstGeom>
            <a:solidFill>
              <a:srgbClr val="9FFFA8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39552" y="6021288"/>
              <a:ext cx="100811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b="1" dirty="0" smtClean="0">
                  <a:solidFill>
                    <a:srgbClr val="FF0000"/>
                  </a:solidFill>
                </a:rPr>
                <a:t>HINT</a:t>
              </a:r>
              <a:endParaRPr lang="en-GB" sz="2800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27824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59632" y="525074"/>
            <a:ext cx="63505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How could you calculate the </a:t>
            </a:r>
            <a:r>
              <a:rPr lang="en-GB" sz="2400" b="1" dirty="0" smtClean="0">
                <a:solidFill>
                  <a:srgbClr val="FF0000"/>
                </a:solidFill>
              </a:rPr>
              <a:t>area</a:t>
            </a:r>
            <a:r>
              <a:rPr lang="en-GB" sz="2400" dirty="0" smtClean="0"/>
              <a:t> of this shape ?</a:t>
            </a:r>
            <a:endParaRPr lang="en-GB" sz="2400" dirty="0"/>
          </a:p>
        </p:txBody>
      </p:sp>
      <p:grpSp>
        <p:nvGrpSpPr>
          <p:cNvPr id="4" name="Group 3"/>
          <p:cNvGrpSpPr/>
          <p:nvPr/>
        </p:nvGrpSpPr>
        <p:grpSpPr>
          <a:xfrm>
            <a:off x="503548" y="6021288"/>
            <a:ext cx="1044116" cy="523220"/>
            <a:chOff x="503548" y="6021288"/>
            <a:chExt cx="1044116" cy="523220"/>
          </a:xfrm>
        </p:grpSpPr>
        <p:sp>
          <p:nvSpPr>
            <p:cNvPr id="5" name="Rounded Rectangle 4"/>
            <p:cNvSpPr/>
            <p:nvPr/>
          </p:nvSpPr>
          <p:spPr>
            <a:xfrm>
              <a:off x="503548" y="6021288"/>
              <a:ext cx="1008112" cy="504056"/>
            </a:xfrm>
            <a:prstGeom prst="roundRect">
              <a:avLst/>
            </a:prstGeom>
            <a:solidFill>
              <a:srgbClr val="9FFFA8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39552" y="6021288"/>
              <a:ext cx="100811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b="1" dirty="0" smtClean="0">
                  <a:solidFill>
                    <a:srgbClr val="FF0000"/>
                  </a:solidFill>
                </a:rPr>
                <a:t>HINT</a:t>
              </a:r>
              <a:endParaRPr lang="en-GB" sz="28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3600000" y="1620000"/>
            <a:ext cx="1800000" cy="2160000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ight Triangle 6"/>
          <p:cNvSpPr/>
          <p:nvPr/>
        </p:nvSpPr>
        <p:spPr>
          <a:xfrm>
            <a:off x="3600000" y="1620000"/>
            <a:ext cx="1800000" cy="2160000"/>
          </a:xfrm>
          <a:prstGeom prst="rtTriangl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4665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551384"/>
            <a:ext cx="4248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Work out the </a:t>
            </a:r>
            <a:r>
              <a:rPr lang="en-GB" sz="2400" b="1" dirty="0" smtClean="0">
                <a:solidFill>
                  <a:srgbClr val="FF0000"/>
                </a:solidFill>
              </a:rPr>
              <a:t>area</a:t>
            </a:r>
            <a:r>
              <a:rPr lang="en-GB" sz="2400" dirty="0" smtClean="0"/>
              <a:t> of this shape.</a:t>
            </a:r>
            <a:endParaRPr lang="en-GB" sz="2400" dirty="0"/>
          </a:p>
        </p:txBody>
      </p:sp>
      <p:grpSp>
        <p:nvGrpSpPr>
          <p:cNvPr id="4" name="Group 3"/>
          <p:cNvGrpSpPr/>
          <p:nvPr/>
        </p:nvGrpSpPr>
        <p:grpSpPr>
          <a:xfrm>
            <a:off x="503548" y="6021288"/>
            <a:ext cx="1044116" cy="523220"/>
            <a:chOff x="503548" y="6021288"/>
            <a:chExt cx="1044116" cy="523220"/>
          </a:xfrm>
        </p:grpSpPr>
        <p:sp>
          <p:nvSpPr>
            <p:cNvPr id="5" name="Rounded Rectangle 4"/>
            <p:cNvSpPr/>
            <p:nvPr/>
          </p:nvSpPr>
          <p:spPr>
            <a:xfrm>
              <a:off x="503548" y="6021288"/>
              <a:ext cx="1008112" cy="504056"/>
            </a:xfrm>
            <a:prstGeom prst="roundRect">
              <a:avLst/>
            </a:prstGeom>
            <a:solidFill>
              <a:srgbClr val="9FFFA8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39552" y="6021288"/>
              <a:ext cx="100811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b="1" dirty="0" smtClean="0">
                  <a:solidFill>
                    <a:srgbClr val="FF0000"/>
                  </a:solidFill>
                </a:rPr>
                <a:t>HINT</a:t>
              </a:r>
              <a:endParaRPr lang="en-GB" sz="28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7" name="L-Shape 6"/>
          <p:cNvSpPr/>
          <p:nvPr/>
        </p:nvSpPr>
        <p:spPr>
          <a:xfrm rot="16200000">
            <a:off x="4571920" y="389121"/>
            <a:ext cx="2520000" cy="3960000"/>
          </a:xfrm>
          <a:prstGeom prst="corner">
            <a:avLst>
              <a:gd name="adj1" fmla="val 50000"/>
              <a:gd name="adj2" fmla="val 33659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3851919" y="3789040"/>
            <a:ext cx="3960001" cy="0"/>
          </a:xfrm>
          <a:prstGeom prst="straightConnector1">
            <a:avLst/>
          </a:prstGeom>
          <a:ln w="19050"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6516216" y="980728"/>
            <a:ext cx="1295704" cy="0"/>
          </a:xfrm>
          <a:prstGeom prst="straightConnector1">
            <a:avLst/>
          </a:prstGeom>
          <a:ln w="19050"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7964320" y="1109120"/>
            <a:ext cx="0" cy="2520001"/>
          </a:xfrm>
          <a:prstGeom prst="straightConnector1">
            <a:avLst/>
          </a:prstGeom>
          <a:ln w="19050"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3707904" y="2780928"/>
            <a:ext cx="0" cy="864096"/>
          </a:xfrm>
          <a:prstGeom prst="straightConnector1">
            <a:avLst/>
          </a:prstGeom>
          <a:ln w="19050"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987824" y="3028310"/>
            <a:ext cx="7920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3 cm</a:t>
            </a:r>
            <a:endParaRPr lang="en-GB" sz="2000" dirty="0"/>
          </a:p>
        </p:txBody>
      </p:sp>
      <p:sp>
        <p:nvSpPr>
          <p:cNvPr id="21" name="TextBox 20"/>
          <p:cNvSpPr txBox="1"/>
          <p:nvPr/>
        </p:nvSpPr>
        <p:spPr>
          <a:xfrm>
            <a:off x="6876256" y="580618"/>
            <a:ext cx="7920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5 cm</a:t>
            </a:r>
            <a:endParaRPr lang="en-GB" sz="2000" dirty="0"/>
          </a:p>
        </p:txBody>
      </p:sp>
      <p:sp>
        <p:nvSpPr>
          <p:cNvPr id="22" name="TextBox 21"/>
          <p:cNvSpPr txBox="1"/>
          <p:nvPr/>
        </p:nvSpPr>
        <p:spPr>
          <a:xfrm>
            <a:off x="5478720" y="3789040"/>
            <a:ext cx="965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12 cm</a:t>
            </a:r>
            <a:endParaRPr lang="en-GB" sz="2000" dirty="0"/>
          </a:p>
        </p:txBody>
      </p:sp>
      <p:sp>
        <p:nvSpPr>
          <p:cNvPr id="23" name="TextBox 22"/>
          <p:cNvSpPr txBox="1"/>
          <p:nvPr/>
        </p:nvSpPr>
        <p:spPr>
          <a:xfrm>
            <a:off x="7956376" y="2169065"/>
            <a:ext cx="9161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10 cm</a:t>
            </a:r>
            <a:endParaRPr lang="en-GB" sz="2000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6552000" y="2780928"/>
            <a:ext cx="0" cy="864096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1460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260648"/>
            <a:ext cx="46085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How can you </a:t>
            </a:r>
            <a:r>
              <a:rPr lang="en-GB" sz="2400" b="1" dirty="0" smtClean="0">
                <a:solidFill>
                  <a:srgbClr val="FF0000"/>
                </a:solidFill>
              </a:rPr>
              <a:t>split</a:t>
            </a:r>
            <a:r>
              <a:rPr lang="en-GB" sz="2400" dirty="0" smtClean="0"/>
              <a:t> this shape up so that you can work out its </a:t>
            </a:r>
            <a:r>
              <a:rPr lang="en-GB" sz="2400" b="1" dirty="0" smtClean="0">
                <a:solidFill>
                  <a:srgbClr val="FF0000"/>
                </a:solidFill>
              </a:rPr>
              <a:t>area</a:t>
            </a:r>
            <a:r>
              <a:rPr lang="en-GB" sz="2400" dirty="0" smtClean="0"/>
              <a:t> ?</a:t>
            </a:r>
            <a:endParaRPr lang="en-GB" sz="2400" dirty="0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3059832" y="3356992"/>
            <a:ext cx="4617189" cy="0"/>
          </a:xfrm>
          <a:prstGeom prst="straightConnector1">
            <a:avLst/>
          </a:prstGeom>
          <a:ln w="19050"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3059832" y="1772816"/>
            <a:ext cx="2304168" cy="0"/>
          </a:xfrm>
          <a:prstGeom prst="straightConnector1">
            <a:avLst/>
          </a:prstGeom>
          <a:ln w="19050"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2915816" y="1953041"/>
            <a:ext cx="0" cy="1250960"/>
          </a:xfrm>
          <a:prstGeom prst="straightConnector1">
            <a:avLst/>
          </a:prstGeom>
          <a:ln w="19050"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195736" y="2367627"/>
            <a:ext cx="7920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4 cm</a:t>
            </a:r>
            <a:endParaRPr lang="en-GB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3923928" y="1340768"/>
            <a:ext cx="7920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8</a:t>
            </a:r>
            <a:r>
              <a:rPr lang="en-GB" sz="2000" dirty="0" smtClean="0"/>
              <a:t> cm</a:t>
            </a:r>
            <a:endParaRPr lang="en-GB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4881256" y="3388930"/>
            <a:ext cx="965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14 cm</a:t>
            </a:r>
            <a:endParaRPr lang="en-GB" sz="2000" dirty="0"/>
          </a:p>
        </p:txBody>
      </p:sp>
      <p:grpSp>
        <p:nvGrpSpPr>
          <p:cNvPr id="13" name="Group 12"/>
          <p:cNvGrpSpPr/>
          <p:nvPr/>
        </p:nvGrpSpPr>
        <p:grpSpPr>
          <a:xfrm>
            <a:off x="503548" y="6021288"/>
            <a:ext cx="1044116" cy="523220"/>
            <a:chOff x="503548" y="6021288"/>
            <a:chExt cx="1044116" cy="523220"/>
          </a:xfrm>
        </p:grpSpPr>
        <p:sp>
          <p:nvSpPr>
            <p:cNvPr id="14" name="Rounded Rectangle 13"/>
            <p:cNvSpPr/>
            <p:nvPr/>
          </p:nvSpPr>
          <p:spPr>
            <a:xfrm>
              <a:off x="503548" y="6021288"/>
              <a:ext cx="1008112" cy="504056"/>
            </a:xfrm>
            <a:prstGeom prst="roundRect">
              <a:avLst/>
            </a:prstGeom>
            <a:solidFill>
              <a:srgbClr val="9FFFA8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39552" y="6021288"/>
              <a:ext cx="100811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b="1" dirty="0" smtClean="0">
                  <a:solidFill>
                    <a:srgbClr val="FF0000"/>
                  </a:solidFill>
                </a:rPr>
                <a:t>HINT</a:t>
              </a:r>
              <a:endParaRPr lang="en-GB" sz="28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24" name="Rectangle 23"/>
          <p:cNvSpPr/>
          <p:nvPr/>
        </p:nvSpPr>
        <p:spPr>
          <a:xfrm>
            <a:off x="3059832" y="1944000"/>
            <a:ext cx="2304256" cy="126000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ight Triangle 24"/>
          <p:cNvSpPr/>
          <p:nvPr/>
        </p:nvSpPr>
        <p:spPr>
          <a:xfrm>
            <a:off x="5364000" y="1944000"/>
            <a:ext cx="2313021" cy="1260000"/>
          </a:xfrm>
          <a:prstGeom prst="rt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1" name="Straight Connector 30"/>
          <p:cNvCxnSpPr>
            <a:endCxn id="25" idx="2"/>
          </p:cNvCxnSpPr>
          <p:nvPr/>
        </p:nvCxnSpPr>
        <p:spPr>
          <a:xfrm>
            <a:off x="5364000" y="1944000"/>
            <a:ext cx="0" cy="126000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7405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26993" y="491480"/>
            <a:ext cx="4608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Work out the </a:t>
            </a:r>
            <a:r>
              <a:rPr lang="en-GB" sz="2400" b="1" dirty="0" smtClean="0">
                <a:solidFill>
                  <a:srgbClr val="FF0000"/>
                </a:solidFill>
              </a:rPr>
              <a:t>area</a:t>
            </a:r>
            <a:r>
              <a:rPr lang="en-GB" sz="2400" dirty="0" smtClean="0"/>
              <a:t> of this shape.</a:t>
            </a:r>
            <a:endParaRPr lang="en-GB" sz="2400" dirty="0"/>
          </a:p>
        </p:txBody>
      </p:sp>
      <p:cxnSp>
        <p:nvCxnSpPr>
          <p:cNvPr id="3" name="Straight Arrow Connector 2"/>
          <p:cNvCxnSpPr/>
          <p:nvPr/>
        </p:nvCxnSpPr>
        <p:spPr>
          <a:xfrm flipH="1" flipV="1">
            <a:off x="3702967" y="2325788"/>
            <a:ext cx="4937" cy="1632857"/>
          </a:xfrm>
          <a:prstGeom prst="straightConnector1">
            <a:avLst/>
          </a:prstGeom>
          <a:ln w="19050"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Arrow Connector 3"/>
          <p:cNvCxnSpPr/>
          <p:nvPr/>
        </p:nvCxnSpPr>
        <p:spPr>
          <a:xfrm>
            <a:off x="1079224" y="4077072"/>
            <a:ext cx="2484664" cy="0"/>
          </a:xfrm>
          <a:prstGeom prst="straightConnector1">
            <a:avLst/>
          </a:prstGeom>
          <a:ln w="19050"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899592" y="864000"/>
            <a:ext cx="0" cy="3094645"/>
          </a:xfrm>
          <a:prstGeom prst="straightConnector1">
            <a:avLst/>
          </a:prstGeom>
          <a:ln w="19050"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 rot="5400000">
            <a:off x="3511915" y="3048925"/>
            <a:ext cx="7920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8</a:t>
            </a:r>
            <a:r>
              <a:rPr lang="en-GB" sz="2000" dirty="0" smtClean="0"/>
              <a:t> cm</a:t>
            </a:r>
            <a:endParaRPr lang="en-GB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1925512" y="4226915"/>
            <a:ext cx="7920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9 cm</a:t>
            </a:r>
            <a:endParaRPr lang="en-GB" sz="2000" dirty="0"/>
          </a:p>
        </p:txBody>
      </p:sp>
      <p:sp>
        <p:nvSpPr>
          <p:cNvPr id="8" name="TextBox 7"/>
          <p:cNvSpPr txBox="1"/>
          <p:nvPr/>
        </p:nvSpPr>
        <p:spPr>
          <a:xfrm rot="16200000">
            <a:off x="144785" y="2211267"/>
            <a:ext cx="965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12 cm</a:t>
            </a:r>
            <a:endParaRPr lang="en-GB" sz="2000" dirty="0"/>
          </a:p>
        </p:txBody>
      </p:sp>
      <p:grpSp>
        <p:nvGrpSpPr>
          <p:cNvPr id="9" name="Group 8"/>
          <p:cNvGrpSpPr/>
          <p:nvPr/>
        </p:nvGrpSpPr>
        <p:grpSpPr>
          <a:xfrm>
            <a:off x="503548" y="6021288"/>
            <a:ext cx="1044116" cy="523220"/>
            <a:chOff x="503548" y="6021288"/>
            <a:chExt cx="1044116" cy="523220"/>
          </a:xfrm>
        </p:grpSpPr>
        <p:sp>
          <p:nvSpPr>
            <p:cNvPr id="10" name="Rounded Rectangle 9"/>
            <p:cNvSpPr/>
            <p:nvPr/>
          </p:nvSpPr>
          <p:spPr>
            <a:xfrm>
              <a:off x="503548" y="6021288"/>
              <a:ext cx="1008112" cy="504056"/>
            </a:xfrm>
            <a:prstGeom prst="roundRect">
              <a:avLst/>
            </a:prstGeom>
            <a:solidFill>
              <a:srgbClr val="9FFFA8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39552" y="6021288"/>
              <a:ext cx="100811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b="1" dirty="0" smtClean="0">
                  <a:solidFill>
                    <a:srgbClr val="FF0000"/>
                  </a:solidFill>
                </a:rPr>
                <a:t>HINT</a:t>
              </a:r>
              <a:endParaRPr lang="en-GB" sz="28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2" name="Rectangle 11"/>
          <p:cNvSpPr/>
          <p:nvPr/>
        </p:nvSpPr>
        <p:spPr>
          <a:xfrm>
            <a:off x="1080000" y="2340000"/>
            <a:ext cx="2448272" cy="161864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 flipH="1">
            <a:off x="1080000" y="2358090"/>
            <a:ext cx="2448272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ight Triangle 15"/>
          <p:cNvSpPr/>
          <p:nvPr/>
        </p:nvSpPr>
        <p:spPr>
          <a:xfrm>
            <a:off x="1080000" y="864000"/>
            <a:ext cx="2448272" cy="1476000"/>
          </a:xfrm>
          <a:prstGeom prst="rtTriangl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0477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Straight Connector 25"/>
          <p:cNvCxnSpPr/>
          <p:nvPr/>
        </p:nvCxnSpPr>
        <p:spPr>
          <a:xfrm flipV="1">
            <a:off x="4740881" y="1295198"/>
            <a:ext cx="3359511" cy="1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39552" y="491641"/>
            <a:ext cx="30963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Calculate the </a:t>
            </a:r>
            <a:r>
              <a:rPr lang="en-GB" sz="2400" b="1" dirty="0" smtClean="0">
                <a:solidFill>
                  <a:srgbClr val="FF0000"/>
                </a:solidFill>
              </a:rPr>
              <a:t>area</a:t>
            </a:r>
            <a:r>
              <a:rPr lang="en-GB" sz="2400" dirty="0" smtClean="0"/>
              <a:t> of this </a:t>
            </a:r>
            <a:r>
              <a:rPr lang="en-GB" sz="2400" b="1" dirty="0" smtClean="0">
                <a:solidFill>
                  <a:srgbClr val="FF0000"/>
                </a:solidFill>
              </a:rPr>
              <a:t>isosceles</a:t>
            </a:r>
            <a:r>
              <a:rPr lang="en-GB" sz="2400" dirty="0" smtClean="0"/>
              <a:t> triangle.</a:t>
            </a:r>
            <a:endParaRPr lang="en-GB" sz="2400" dirty="0"/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7524328" y="1295199"/>
            <a:ext cx="4938" cy="1981844"/>
          </a:xfrm>
          <a:prstGeom prst="straightConnector1">
            <a:avLst/>
          </a:prstGeom>
          <a:ln w="19050"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3347864" y="3501008"/>
            <a:ext cx="3762376" cy="0"/>
          </a:xfrm>
          <a:prstGeom prst="straightConnector1">
            <a:avLst/>
          </a:prstGeom>
          <a:ln w="19050"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524328" y="2092786"/>
            <a:ext cx="7920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7 cm</a:t>
            </a:r>
            <a:endParaRPr lang="en-GB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4841988" y="3501008"/>
            <a:ext cx="1098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10 cm</a:t>
            </a:r>
            <a:endParaRPr lang="en-GB" sz="2000" dirty="0"/>
          </a:p>
        </p:txBody>
      </p:sp>
      <p:grpSp>
        <p:nvGrpSpPr>
          <p:cNvPr id="10" name="Group 9"/>
          <p:cNvGrpSpPr/>
          <p:nvPr/>
        </p:nvGrpSpPr>
        <p:grpSpPr>
          <a:xfrm>
            <a:off x="503548" y="6021288"/>
            <a:ext cx="1044116" cy="523220"/>
            <a:chOff x="503548" y="6021288"/>
            <a:chExt cx="1044116" cy="523220"/>
          </a:xfrm>
        </p:grpSpPr>
        <p:sp>
          <p:nvSpPr>
            <p:cNvPr id="11" name="Rounded Rectangle 10"/>
            <p:cNvSpPr/>
            <p:nvPr/>
          </p:nvSpPr>
          <p:spPr>
            <a:xfrm>
              <a:off x="503548" y="6021288"/>
              <a:ext cx="1008112" cy="504056"/>
            </a:xfrm>
            <a:prstGeom prst="roundRect">
              <a:avLst/>
            </a:prstGeom>
            <a:solidFill>
              <a:srgbClr val="9FFFA8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39552" y="6021288"/>
              <a:ext cx="100811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b="1" dirty="0" smtClean="0">
                  <a:solidFill>
                    <a:srgbClr val="FF0000"/>
                  </a:solidFill>
                </a:rPr>
                <a:t>HINT</a:t>
              </a:r>
              <a:endParaRPr lang="en-GB" sz="2800" b="1" dirty="0">
                <a:solidFill>
                  <a:srgbClr val="FF0000"/>
                </a:solidFill>
              </a:endParaRPr>
            </a:p>
          </p:txBody>
        </p:sp>
      </p:grpSp>
      <p:cxnSp>
        <p:nvCxnSpPr>
          <p:cNvPr id="28" name="Straight Connector 27"/>
          <p:cNvCxnSpPr/>
          <p:nvPr/>
        </p:nvCxnSpPr>
        <p:spPr>
          <a:xfrm flipV="1">
            <a:off x="4644008" y="3286230"/>
            <a:ext cx="3359511" cy="1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Isosceles Triangle 24"/>
          <p:cNvSpPr/>
          <p:nvPr/>
        </p:nvSpPr>
        <p:spPr>
          <a:xfrm>
            <a:off x="3365824" y="1295198"/>
            <a:ext cx="3744416" cy="1993035"/>
          </a:xfrm>
          <a:prstGeom prst="triangle">
            <a:avLst/>
          </a:prstGeom>
          <a:solidFill>
            <a:srgbClr val="9FFFA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5238032" y="1313389"/>
            <a:ext cx="0" cy="1945463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017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6408204" y="859962"/>
            <a:ext cx="1620180" cy="1125270"/>
          </a:xfrm>
          <a:prstGeom prst="rect">
            <a:avLst/>
          </a:prstGeom>
          <a:noFill/>
          <a:ln w="2857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Snip Single Corner Rectangle 1"/>
          <p:cNvSpPr/>
          <p:nvPr/>
        </p:nvSpPr>
        <p:spPr>
          <a:xfrm>
            <a:off x="4788024" y="859962"/>
            <a:ext cx="3240360" cy="2232248"/>
          </a:xfrm>
          <a:prstGeom prst="snip1Rect">
            <a:avLst>
              <a:gd name="adj" fmla="val 50000"/>
            </a:avLst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403520" y="455882"/>
            <a:ext cx="315238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The corner of this rectangle has been cut off.</a:t>
            </a:r>
          </a:p>
          <a:p>
            <a:endParaRPr lang="en-GB" sz="2000" dirty="0" smtClean="0"/>
          </a:p>
          <a:p>
            <a:r>
              <a:rPr lang="en-GB" sz="2000" dirty="0" smtClean="0"/>
              <a:t>What is the </a:t>
            </a:r>
            <a:r>
              <a:rPr lang="en-GB" sz="2000" b="1" dirty="0" smtClean="0">
                <a:solidFill>
                  <a:srgbClr val="FF0000"/>
                </a:solidFill>
              </a:rPr>
              <a:t>area</a:t>
            </a:r>
            <a:r>
              <a:rPr lang="en-GB" sz="2000" dirty="0" smtClean="0"/>
              <a:t> of the shape now ?</a:t>
            </a:r>
            <a:endParaRPr lang="en-GB" sz="2000" dirty="0"/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4639070" y="850358"/>
            <a:ext cx="4938" cy="2250540"/>
          </a:xfrm>
          <a:prstGeom prst="straightConnector1">
            <a:avLst/>
          </a:prstGeom>
          <a:ln w="19050"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4716016" y="3244914"/>
            <a:ext cx="3312368" cy="0"/>
          </a:xfrm>
          <a:prstGeom prst="straightConnector1">
            <a:avLst/>
          </a:prstGeom>
          <a:ln w="19050"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 rot="16200000">
            <a:off x="4047909" y="1784719"/>
            <a:ext cx="7920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9</a:t>
            </a:r>
            <a:r>
              <a:rPr lang="en-GB" sz="2000" dirty="0" smtClean="0"/>
              <a:t> cm</a:t>
            </a:r>
            <a:endParaRPr lang="en-GB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5994116" y="3244914"/>
            <a:ext cx="1098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13 cm</a:t>
            </a:r>
            <a:endParaRPr lang="en-GB" sz="2000" dirty="0"/>
          </a:p>
        </p:txBody>
      </p:sp>
      <p:grpSp>
        <p:nvGrpSpPr>
          <p:cNvPr id="9" name="Group 8"/>
          <p:cNvGrpSpPr/>
          <p:nvPr/>
        </p:nvGrpSpPr>
        <p:grpSpPr>
          <a:xfrm>
            <a:off x="503548" y="6021288"/>
            <a:ext cx="1044116" cy="523220"/>
            <a:chOff x="503548" y="6021288"/>
            <a:chExt cx="1044116" cy="523220"/>
          </a:xfrm>
        </p:grpSpPr>
        <p:sp>
          <p:nvSpPr>
            <p:cNvPr id="10" name="Rounded Rectangle 9"/>
            <p:cNvSpPr/>
            <p:nvPr/>
          </p:nvSpPr>
          <p:spPr>
            <a:xfrm>
              <a:off x="503548" y="6021288"/>
              <a:ext cx="1008112" cy="504056"/>
            </a:xfrm>
            <a:prstGeom prst="roundRect">
              <a:avLst/>
            </a:prstGeom>
            <a:solidFill>
              <a:srgbClr val="9FFFA8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39552" y="6021288"/>
              <a:ext cx="100811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b="1" dirty="0" smtClean="0">
                  <a:solidFill>
                    <a:srgbClr val="FF0000"/>
                  </a:solidFill>
                </a:rPr>
                <a:t>HINT</a:t>
              </a:r>
              <a:endParaRPr lang="en-GB" sz="2800" b="1" dirty="0">
                <a:solidFill>
                  <a:srgbClr val="FF0000"/>
                </a:solidFill>
              </a:endParaRPr>
            </a:p>
          </p:txBody>
        </p:sp>
      </p:grpSp>
      <p:cxnSp>
        <p:nvCxnSpPr>
          <p:cNvPr id="19" name="Straight Arrow Connector 18"/>
          <p:cNvCxnSpPr/>
          <p:nvPr/>
        </p:nvCxnSpPr>
        <p:spPr>
          <a:xfrm>
            <a:off x="6876256" y="724634"/>
            <a:ext cx="1152128" cy="0"/>
          </a:xfrm>
          <a:prstGeom prst="straightConnector1">
            <a:avLst/>
          </a:prstGeom>
          <a:ln w="19050"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8172400" y="850816"/>
            <a:ext cx="0" cy="1124812"/>
          </a:xfrm>
          <a:prstGeom prst="straightConnector1">
            <a:avLst/>
          </a:prstGeom>
          <a:ln w="19050"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7074236" y="324524"/>
            <a:ext cx="7381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4</a:t>
            </a:r>
            <a:r>
              <a:rPr lang="en-GB" sz="2000" dirty="0" smtClean="0"/>
              <a:t> cm</a:t>
            </a:r>
            <a:endParaRPr lang="en-GB" sz="2000" dirty="0"/>
          </a:p>
        </p:txBody>
      </p:sp>
      <p:sp>
        <p:nvSpPr>
          <p:cNvPr id="27" name="TextBox 26"/>
          <p:cNvSpPr txBox="1"/>
          <p:nvPr/>
        </p:nvSpPr>
        <p:spPr>
          <a:xfrm rot="5400000">
            <a:off x="8003393" y="1286609"/>
            <a:ext cx="7381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4</a:t>
            </a:r>
            <a:r>
              <a:rPr lang="en-GB" sz="2000" dirty="0" smtClean="0"/>
              <a:t> cm</a:t>
            </a:r>
            <a:endParaRPr lang="en-GB" sz="2000" dirty="0"/>
          </a:p>
        </p:txBody>
      </p:sp>
      <p:sp>
        <p:nvSpPr>
          <p:cNvPr id="28" name="TextBox 27"/>
          <p:cNvSpPr txBox="1"/>
          <p:nvPr/>
        </p:nvSpPr>
        <p:spPr>
          <a:xfrm>
            <a:off x="1979712" y="6129009"/>
            <a:ext cx="63927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Comic Sans MS" pitchFamily="66" charset="0"/>
              </a:rPr>
              <a:t>Find the rectangle area then </a:t>
            </a:r>
            <a:r>
              <a:rPr lang="en-GB" sz="1600" b="1" dirty="0" smtClean="0">
                <a:solidFill>
                  <a:srgbClr val="FF0000"/>
                </a:solidFill>
                <a:latin typeface="Comic Sans MS" pitchFamily="66" charset="0"/>
              </a:rPr>
              <a:t>take away </a:t>
            </a:r>
            <a:r>
              <a:rPr lang="en-GB" sz="1600" dirty="0" smtClean="0">
                <a:latin typeface="Comic Sans MS" pitchFamily="66" charset="0"/>
              </a:rPr>
              <a:t>the area of the triangle.</a:t>
            </a:r>
            <a:endParaRPr lang="en-GB" sz="16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250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42800" y="1771200"/>
            <a:ext cx="1920609" cy="1125270"/>
          </a:xfrm>
          <a:prstGeom prst="rect">
            <a:avLst/>
          </a:prstGeom>
          <a:noFill/>
          <a:ln w="2857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395536" y="491641"/>
            <a:ext cx="35643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What is the </a:t>
            </a:r>
            <a:r>
              <a:rPr lang="en-GB" sz="2400" b="1" dirty="0" smtClean="0">
                <a:solidFill>
                  <a:srgbClr val="FF0000"/>
                </a:solidFill>
              </a:rPr>
              <a:t>area</a:t>
            </a:r>
            <a:r>
              <a:rPr lang="en-GB" sz="2400" dirty="0" smtClean="0"/>
              <a:t> of the blue shape  ?</a:t>
            </a:r>
            <a:endParaRPr lang="en-GB" sz="2400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7956376" y="900032"/>
            <a:ext cx="0" cy="2016080"/>
          </a:xfrm>
          <a:prstGeom prst="straightConnector1">
            <a:avLst/>
          </a:prstGeom>
          <a:ln w="19050"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4932040" y="764704"/>
            <a:ext cx="2880000" cy="0"/>
          </a:xfrm>
          <a:prstGeom prst="straightConnector1">
            <a:avLst/>
          </a:prstGeom>
          <a:ln w="19050"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066124" y="332656"/>
            <a:ext cx="1098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18 cm</a:t>
            </a:r>
            <a:endParaRPr lang="en-GB" sz="2000" dirty="0"/>
          </a:p>
        </p:txBody>
      </p:sp>
      <p:grpSp>
        <p:nvGrpSpPr>
          <p:cNvPr id="9" name="Group 8"/>
          <p:cNvGrpSpPr/>
          <p:nvPr/>
        </p:nvGrpSpPr>
        <p:grpSpPr>
          <a:xfrm>
            <a:off x="503548" y="6021288"/>
            <a:ext cx="1044116" cy="523220"/>
            <a:chOff x="503548" y="6021288"/>
            <a:chExt cx="1044116" cy="523220"/>
          </a:xfrm>
        </p:grpSpPr>
        <p:sp>
          <p:nvSpPr>
            <p:cNvPr id="10" name="Rounded Rectangle 9"/>
            <p:cNvSpPr/>
            <p:nvPr/>
          </p:nvSpPr>
          <p:spPr>
            <a:xfrm>
              <a:off x="503548" y="6021288"/>
              <a:ext cx="1008112" cy="504056"/>
            </a:xfrm>
            <a:prstGeom prst="roundRect">
              <a:avLst/>
            </a:prstGeom>
            <a:solidFill>
              <a:srgbClr val="9FFFA8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39552" y="6021288"/>
              <a:ext cx="100811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b="1" dirty="0" smtClean="0">
                  <a:solidFill>
                    <a:srgbClr val="FF0000"/>
                  </a:solidFill>
                </a:rPr>
                <a:t>HINT</a:t>
              </a:r>
              <a:endParaRPr lang="en-GB" sz="2800" b="1" dirty="0">
                <a:solidFill>
                  <a:srgbClr val="FF0000"/>
                </a:solidFill>
              </a:endParaRPr>
            </a:p>
          </p:txBody>
        </p:sp>
      </p:grpSp>
      <p:cxnSp>
        <p:nvCxnSpPr>
          <p:cNvPr id="12" name="Straight Arrow Connector 11"/>
          <p:cNvCxnSpPr/>
          <p:nvPr/>
        </p:nvCxnSpPr>
        <p:spPr>
          <a:xfrm>
            <a:off x="6624000" y="3068960"/>
            <a:ext cx="1152128" cy="0"/>
          </a:xfrm>
          <a:prstGeom prst="straightConnector1">
            <a:avLst/>
          </a:prstGeom>
          <a:ln w="19050"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4788024" y="900032"/>
            <a:ext cx="0" cy="1296144"/>
          </a:xfrm>
          <a:prstGeom prst="straightConnector1">
            <a:avLst/>
          </a:prstGeom>
          <a:ln w="19050"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121908" y="1340768"/>
            <a:ext cx="7381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6 cm</a:t>
            </a:r>
            <a:endParaRPr lang="en-GB" sz="2000" dirty="0"/>
          </a:p>
        </p:txBody>
      </p:sp>
      <p:sp>
        <p:nvSpPr>
          <p:cNvPr id="15" name="TextBox 14"/>
          <p:cNvSpPr txBox="1"/>
          <p:nvPr/>
        </p:nvSpPr>
        <p:spPr>
          <a:xfrm>
            <a:off x="7907296" y="1708017"/>
            <a:ext cx="112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10 cm</a:t>
            </a:r>
            <a:endParaRPr lang="en-GB" sz="2000" dirty="0"/>
          </a:p>
        </p:txBody>
      </p:sp>
      <p:sp>
        <p:nvSpPr>
          <p:cNvPr id="17" name="Rectangle 16"/>
          <p:cNvSpPr/>
          <p:nvPr/>
        </p:nvSpPr>
        <p:spPr>
          <a:xfrm>
            <a:off x="4932040" y="900032"/>
            <a:ext cx="2880000" cy="129614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6624000" y="2196032"/>
            <a:ext cx="1188000" cy="72008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ight Triangle 18"/>
          <p:cNvSpPr/>
          <p:nvPr/>
        </p:nvSpPr>
        <p:spPr>
          <a:xfrm rot="10800000">
            <a:off x="4932000" y="2196032"/>
            <a:ext cx="1692000" cy="720080"/>
          </a:xfrm>
          <a:prstGeom prst="rtTriangl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extBox 35"/>
          <p:cNvSpPr txBox="1"/>
          <p:nvPr/>
        </p:nvSpPr>
        <p:spPr>
          <a:xfrm>
            <a:off x="6852609" y="2996952"/>
            <a:ext cx="7307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7 cm</a:t>
            </a:r>
            <a:endParaRPr lang="en-GB" sz="2000" dirty="0"/>
          </a:p>
        </p:txBody>
      </p:sp>
      <p:sp>
        <p:nvSpPr>
          <p:cNvPr id="39" name="TextBox 38"/>
          <p:cNvSpPr txBox="1"/>
          <p:nvPr/>
        </p:nvSpPr>
        <p:spPr>
          <a:xfrm>
            <a:off x="1979712" y="6129009"/>
            <a:ext cx="63927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Comic Sans MS" pitchFamily="66" charset="0"/>
              </a:rPr>
              <a:t>Work out the </a:t>
            </a:r>
            <a:r>
              <a:rPr lang="en-GB" sz="1600" b="1" dirty="0" smtClean="0">
                <a:solidFill>
                  <a:srgbClr val="FF0000"/>
                </a:solidFill>
                <a:latin typeface="Comic Sans MS" pitchFamily="66" charset="0"/>
              </a:rPr>
              <a:t>area</a:t>
            </a:r>
            <a:r>
              <a:rPr lang="en-GB" sz="1600" dirty="0" smtClean="0">
                <a:latin typeface="Comic Sans MS" pitchFamily="66" charset="0"/>
              </a:rPr>
              <a:t> of the missing triangle.</a:t>
            </a:r>
            <a:endParaRPr lang="en-GB" sz="16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8805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" grpId="0" animBg="1"/>
      <p:bldP spid="3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491641"/>
            <a:ext cx="259228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The corners have been cut off a red </a:t>
            </a:r>
            <a:r>
              <a:rPr lang="en-GB" sz="2000" b="1" dirty="0" smtClean="0">
                <a:solidFill>
                  <a:srgbClr val="FF0000"/>
                </a:solidFill>
              </a:rPr>
              <a:t>square</a:t>
            </a:r>
            <a:r>
              <a:rPr lang="en-GB" sz="2000" dirty="0" smtClean="0"/>
              <a:t>. </a:t>
            </a:r>
          </a:p>
          <a:p>
            <a:endParaRPr lang="en-GB" sz="2000" dirty="0"/>
          </a:p>
          <a:p>
            <a:r>
              <a:rPr lang="en-GB" sz="2000" dirty="0" smtClean="0"/>
              <a:t>The missing corners are all the </a:t>
            </a:r>
            <a:r>
              <a:rPr lang="en-GB" sz="2000" b="1" dirty="0" smtClean="0">
                <a:solidFill>
                  <a:srgbClr val="FF0000"/>
                </a:solidFill>
              </a:rPr>
              <a:t>same size</a:t>
            </a:r>
            <a:r>
              <a:rPr lang="en-GB" sz="2000" dirty="0" smtClean="0"/>
              <a:t>.</a:t>
            </a:r>
          </a:p>
          <a:p>
            <a:endParaRPr lang="en-GB" sz="2000" dirty="0"/>
          </a:p>
          <a:p>
            <a:r>
              <a:rPr lang="en-GB" sz="2000" dirty="0" smtClean="0"/>
              <a:t>What is the </a:t>
            </a:r>
            <a:r>
              <a:rPr lang="en-GB" sz="2000" b="1" dirty="0" smtClean="0">
                <a:solidFill>
                  <a:srgbClr val="FF0000"/>
                </a:solidFill>
              </a:rPr>
              <a:t>area</a:t>
            </a:r>
            <a:r>
              <a:rPr lang="en-GB" sz="2000" dirty="0" smtClean="0"/>
              <a:t> of the shape that is left ?</a:t>
            </a:r>
            <a:endParaRPr lang="en-GB" sz="2000" dirty="0"/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8190444" y="1497334"/>
            <a:ext cx="0" cy="1176256"/>
          </a:xfrm>
          <a:prstGeom prst="straightConnector1">
            <a:avLst/>
          </a:prstGeom>
          <a:ln w="19050"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5201935" y="516742"/>
            <a:ext cx="2880000" cy="0"/>
          </a:xfrm>
          <a:prstGeom prst="straightConnector1">
            <a:avLst/>
          </a:prstGeom>
          <a:ln w="19050"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228184" y="116632"/>
            <a:ext cx="1098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20 cm</a:t>
            </a:r>
            <a:endParaRPr lang="en-GB" sz="2000" dirty="0"/>
          </a:p>
        </p:txBody>
      </p:sp>
      <p:grpSp>
        <p:nvGrpSpPr>
          <p:cNvPr id="7" name="Group 6"/>
          <p:cNvGrpSpPr/>
          <p:nvPr/>
        </p:nvGrpSpPr>
        <p:grpSpPr>
          <a:xfrm>
            <a:off x="503548" y="6021288"/>
            <a:ext cx="1044116" cy="523220"/>
            <a:chOff x="503548" y="6021288"/>
            <a:chExt cx="1044116" cy="523220"/>
          </a:xfrm>
        </p:grpSpPr>
        <p:sp>
          <p:nvSpPr>
            <p:cNvPr id="8" name="Rounded Rectangle 7"/>
            <p:cNvSpPr/>
            <p:nvPr/>
          </p:nvSpPr>
          <p:spPr>
            <a:xfrm>
              <a:off x="503548" y="6021288"/>
              <a:ext cx="1008112" cy="504056"/>
            </a:xfrm>
            <a:prstGeom prst="roundRect">
              <a:avLst/>
            </a:prstGeom>
            <a:solidFill>
              <a:srgbClr val="9FFFA8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39552" y="6021288"/>
              <a:ext cx="100811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b="1" dirty="0" smtClean="0">
                  <a:solidFill>
                    <a:srgbClr val="FF0000"/>
                  </a:solidFill>
                </a:rPr>
                <a:t>HINT</a:t>
              </a:r>
              <a:endParaRPr lang="en-GB" sz="2800" b="1" dirty="0">
                <a:solidFill>
                  <a:srgbClr val="FF0000"/>
                </a:solidFill>
              </a:endParaRPr>
            </a:p>
          </p:txBody>
        </p:sp>
      </p:grpSp>
      <p:cxnSp>
        <p:nvCxnSpPr>
          <p:cNvPr id="10" name="Straight Arrow Connector 9"/>
          <p:cNvCxnSpPr/>
          <p:nvPr/>
        </p:nvCxnSpPr>
        <p:spPr>
          <a:xfrm>
            <a:off x="6047683" y="3645024"/>
            <a:ext cx="1206657" cy="0"/>
          </a:xfrm>
          <a:prstGeom prst="straightConnector1">
            <a:avLst/>
          </a:prstGeom>
          <a:ln w="19050"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5094100" y="642931"/>
            <a:ext cx="0" cy="854402"/>
          </a:xfrm>
          <a:prstGeom prst="straightConnector1">
            <a:avLst/>
          </a:prstGeom>
          <a:ln w="19050"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355976" y="870077"/>
            <a:ext cx="7381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6 cm</a:t>
            </a:r>
            <a:endParaRPr lang="en-GB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8190444" y="1939075"/>
            <a:ext cx="7245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8 cm</a:t>
            </a:r>
            <a:endParaRPr lang="en-GB" sz="2000" dirty="0"/>
          </a:p>
        </p:txBody>
      </p:sp>
      <p:sp>
        <p:nvSpPr>
          <p:cNvPr id="17" name="TextBox 16"/>
          <p:cNvSpPr txBox="1"/>
          <p:nvPr/>
        </p:nvSpPr>
        <p:spPr>
          <a:xfrm>
            <a:off x="6307535" y="3604954"/>
            <a:ext cx="7307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8</a:t>
            </a:r>
            <a:r>
              <a:rPr lang="en-GB" sz="2000" dirty="0" smtClean="0"/>
              <a:t> cm</a:t>
            </a:r>
            <a:endParaRPr lang="en-GB"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1691680" y="6165304"/>
            <a:ext cx="70567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Comic Sans MS" pitchFamily="66" charset="0"/>
              </a:rPr>
              <a:t>Find the </a:t>
            </a:r>
            <a:r>
              <a:rPr lang="en-GB" sz="1600" b="1" dirty="0" smtClean="0">
                <a:solidFill>
                  <a:srgbClr val="FF0000"/>
                </a:solidFill>
                <a:latin typeface="Comic Sans MS" pitchFamily="66" charset="0"/>
              </a:rPr>
              <a:t>area</a:t>
            </a:r>
            <a:r>
              <a:rPr lang="en-GB" sz="1600" dirty="0" smtClean="0">
                <a:latin typeface="Comic Sans MS" pitchFamily="66" charset="0"/>
              </a:rPr>
              <a:t> of the square. </a:t>
            </a:r>
            <a:r>
              <a:rPr lang="en-GB" sz="1600" b="1" dirty="0" smtClean="0">
                <a:solidFill>
                  <a:srgbClr val="FF0000"/>
                </a:solidFill>
                <a:latin typeface="Comic Sans MS" pitchFamily="66" charset="0"/>
              </a:rPr>
              <a:t>Subtract</a:t>
            </a:r>
            <a:r>
              <a:rPr lang="en-GB" sz="1600" dirty="0" smtClean="0">
                <a:latin typeface="Comic Sans MS" pitchFamily="66" charset="0"/>
              </a:rPr>
              <a:t> the area of  </a:t>
            </a:r>
            <a:r>
              <a:rPr lang="en-GB" sz="1600" b="1" dirty="0" smtClean="0">
                <a:solidFill>
                  <a:srgbClr val="FF0000"/>
                </a:solidFill>
                <a:latin typeface="Comic Sans MS" pitchFamily="66" charset="0"/>
              </a:rPr>
              <a:t>4</a:t>
            </a:r>
            <a:r>
              <a:rPr lang="en-GB" sz="1600" dirty="0" smtClean="0">
                <a:latin typeface="Comic Sans MS" pitchFamily="66" charset="0"/>
              </a:rPr>
              <a:t> missing triangles.</a:t>
            </a:r>
            <a:endParaRPr lang="en-GB" sz="1600" dirty="0">
              <a:latin typeface="Comic Sans MS" pitchFamily="66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202100" y="647992"/>
            <a:ext cx="2880000" cy="28800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Octagon 21"/>
          <p:cNvSpPr/>
          <p:nvPr/>
        </p:nvSpPr>
        <p:spPr>
          <a:xfrm>
            <a:off x="5202100" y="647992"/>
            <a:ext cx="2880000" cy="2880000"/>
          </a:xfrm>
          <a:prstGeom prst="octagon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7" name="Straight Arrow Connector 26"/>
          <p:cNvCxnSpPr/>
          <p:nvPr/>
        </p:nvCxnSpPr>
        <p:spPr>
          <a:xfrm flipV="1">
            <a:off x="5094100" y="2673590"/>
            <a:ext cx="0" cy="854402"/>
          </a:xfrm>
          <a:prstGeom prst="straightConnector1">
            <a:avLst/>
          </a:prstGeom>
          <a:ln w="19050"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355976" y="2900736"/>
            <a:ext cx="7381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6 cm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97332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Triangle 1"/>
          <p:cNvSpPr/>
          <p:nvPr/>
        </p:nvSpPr>
        <p:spPr>
          <a:xfrm>
            <a:off x="4284368" y="720000"/>
            <a:ext cx="1800000" cy="1080000"/>
          </a:xfrm>
          <a:prstGeom prst="rt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ight Triangle 2"/>
          <p:cNvSpPr/>
          <p:nvPr/>
        </p:nvSpPr>
        <p:spPr>
          <a:xfrm flipV="1">
            <a:off x="6084368" y="720000"/>
            <a:ext cx="1800000" cy="1080000"/>
          </a:xfrm>
          <a:prstGeom prst="rt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ight Triangle 3"/>
          <p:cNvSpPr/>
          <p:nvPr/>
        </p:nvSpPr>
        <p:spPr>
          <a:xfrm flipH="1">
            <a:off x="4284368" y="1800000"/>
            <a:ext cx="1800000" cy="1080000"/>
          </a:xfrm>
          <a:prstGeom prst="rt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ight Triangle 4"/>
          <p:cNvSpPr/>
          <p:nvPr/>
        </p:nvSpPr>
        <p:spPr>
          <a:xfrm flipH="1" flipV="1">
            <a:off x="6084368" y="1800000"/>
            <a:ext cx="1800000" cy="1080000"/>
          </a:xfrm>
          <a:prstGeom prst="rt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ight Triangle 5"/>
          <p:cNvSpPr/>
          <p:nvPr/>
        </p:nvSpPr>
        <p:spPr>
          <a:xfrm>
            <a:off x="6084368" y="1800000"/>
            <a:ext cx="1800000" cy="1080000"/>
          </a:xfrm>
          <a:prstGeom prst="rtTriangl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ight Triangle 6"/>
          <p:cNvSpPr/>
          <p:nvPr/>
        </p:nvSpPr>
        <p:spPr>
          <a:xfrm flipH="1">
            <a:off x="6084368" y="720000"/>
            <a:ext cx="1800000" cy="1080000"/>
          </a:xfrm>
          <a:prstGeom prst="rtTriangl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ight Triangle 7"/>
          <p:cNvSpPr/>
          <p:nvPr/>
        </p:nvSpPr>
        <p:spPr>
          <a:xfrm flipH="1" flipV="1">
            <a:off x="4284368" y="720000"/>
            <a:ext cx="1800000" cy="1080000"/>
          </a:xfrm>
          <a:prstGeom prst="rtTriangl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ight Triangle 8"/>
          <p:cNvSpPr/>
          <p:nvPr/>
        </p:nvSpPr>
        <p:spPr>
          <a:xfrm flipV="1">
            <a:off x="4284368" y="1800000"/>
            <a:ext cx="1800000" cy="1080000"/>
          </a:xfrm>
          <a:prstGeom prst="rtTriangl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395536" y="491641"/>
            <a:ext cx="25922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The yellow triangles are all the same size as the green triangles.</a:t>
            </a:r>
          </a:p>
          <a:p>
            <a:endParaRPr lang="en-GB" sz="2000" dirty="0"/>
          </a:p>
          <a:p>
            <a:r>
              <a:rPr lang="en-GB" sz="2000" dirty="0" smtClean="0"/>
              <a:t>Work out the </a:t>
            </a:r>
            <a:r>
              <a:rPr lang="en-GB" sz="2000" b="1" dirty="0" smtClean="0">
                <a:solidFill>
                  <a:srgbClr val="FF0000"/>
                </a:solidFill>
              </a:rPr>
              <a:t>area</a:t>
            </a:r>
            <a:r>
              <a:rPr lang="en-GB" sz="2000" dirty="0" smtClean="0"/>
              <a:t> of one green triangle.</a:t>
            </a:r>
            <a:endParaRPr lang="en-GB" sz="2000" dirty="0"/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8028384" y="720000"/>
            <a:ext cx="0" cy="2160000"/>
          </a:xfrm>
          <a:prstGeom prst="straightConnector1">
            <a:avLst/>
          </a:prstGeom>
          <a:ln w="19050"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4283968" y="548680"/>
            <a:ext cx="3600000" cy="0"/>
          </a:xfrm>
          <a:prstGeom prst="straightConnector1">
            <a:avLst/>
          </a:prstGeom>
          <a:ln w="19050"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778092" y="148570"/>
            <a:ext cx="1098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30 cm</a:t>
            </a:r>
            <a:endParaRPr lang="en-GB" sz="2000" dirty="0"/>
          </a:p>
        </p:txBody>
      </p:sp>
      <p:grpSp>
        <p:nvGrpSpPr>
          <p:cNvPr id="14" name="Group 13"/>
          <p:cNvGrpSpPr/>
          <p:nvPr/>
        </p:nvGrpSpPr>
        <p:grpSpPr>
          <a:xfrm>
            <a:off x="503548" y="6021288"/>
            <a:ext cx="1044116" cy="523220"/>
            <a:chOff x="503548" y="6021288"/>
            <a:chExt cx="1044116" cy="523220"/>
          </a:xfrm>
        </p:grpSpPr>
        <p:sp>
          <p:nvSpPr>
            <p:cNvPr id="15" name="Rounded Rectangle 14"/>
            <p:cNvSpPr/>
            <p:nvPr/>
          </p:nvSpPr>
          <p:spPr>
            <a:xfrm>
              <a:off x="503548" y="6021288"/>
              <a:ext cx="1008112" cy="504056"/>
            </a:xfrm>
            <a:prstGeom prst="roundRect">
              <a:avLst/>
            </a:prstGeom>
            <a:solidFill>
              <a:srgbClr val="9FFFA8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39552" y="6021288"/>
              <a:ext cx="100811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b="1" dirty="0" smtClean="0">
                  <a:solidFill>
                    <a:srgbClr val="FF0000"/>
                  </a:solidFill>
                </a:rPr>
                <a:t>HINT</a:t>
              </a:r>
              <a:endParaRPr lang="en-GB" sz="28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 rot="5400000">
            <a:off x="7695777" y="1800249"/>
            <a:ext cx="112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18 cm</a:t>
            </a:r>
            <a:endParaRPr lang="en-GB"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1979712" y="6129009"/>
            <a:ext cx="63927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Comic Sans MS" pitchFamily="66" charset="0"/>
              </a:rPr>
              <a:t>Work out the </a:t>
            </a:r>
            <a:r>
              <a:rPr lang="en-GB" sz="1600" b="1" dirty="0" smtClean="0">
                <a:solidFill>
                  <a:srgbClr val="FF0000"/>
                </a:solidFill>
                <a:latin typeface="Comic Sans MS" pitchFamily="66" charset="0"/>
              </a:rPr>
              <a:t>base </a:t>
            </a:r>
            <a:r>
              <a:rPr lang="en-GB" sz="1600" dirty="0" smtClean="0">
                <a:latin typeface="Comic Sans MS" pitchFamily="66" charset="0"/>
              </a:rPr>
              <a:t>and</a:t>
            </a:r>
            <a:r>
              <a:rPr lang="en-GB" sz="1600" b="1" dirty="0" smtClean="0">
                <a:solidFill>
                  <a:srgbClr val="FF0000"/>
                </a:solidFill>
                <a:latin typeface="Comic Sans MS" pitchFamily="66" charset="0"/>
              </a:rPr>
              <a:t> height</a:t>
            </a:r>
            <a:r>
              <a:rPr lang="en-GB" sz="1600" dirty="0" smtClean="0">
                <a:latin typeface="Comic Sans MS" pitchFamily="66" charset="0"/>
              </a:rPr>
              <a:t> of one triangle.</a:t>
            </a:r>
            <a:endParaRPr lang="en-GB" sz="1600" dirty="0">
              <a:latin typeface="Comic Sans MS" pitchFamily="66" charset="0"/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4139952" y="1800000"/>
            <a:ext cx="0" cy="1080000"/>
          </a:xfrm>
          <a:prstGeom prst="straightConnector1">
            <a:avLst/>
          </a:prstGeom>
          <a:ln w="1905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4226064" y="2996952"/>
            <a:ext cx="1858104" cy="0"/>
          </a:xfrm>
          <a:prstGeom prst="straightConnector1">
            <a:avLst/>
          </a:prstGeom>
          <a:ln w="1905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788024" y="2998024"/>
            <a:ext cx="1098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rgbClr val="FF0000"/>
                </a:solidFill>
              </a:rPr>
              <a:t>BASE</a:t>
            </a:r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 rot="16200000">
            <a:off x="3358877" y="2121844"/>
            <a:ext cx="1098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rgbClr val="FF0000"/>
                </a:solidFill>
              </a:rPr>
              <a:t>HEIGHT</a:t>
            </a:r>
            <a:endParaRPr lang="en-GB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5547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8" grpId="0"/>
      <p:bldP spid="26" grpId="0"/>
      <p:bldP spid="2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355</Words>
  <Application>Microsoft Office PowerPoint</Application>
  <PresentationFormat>On-screen Show (4:3)</PresentationFormat>
  <Paragraphs>75</Paragraphs>
  <Slides>10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L.Henry</dc:creator>
  <cp:lastModifiedBy>L.Henry</cp:lastModifiedBy>
  <cp:revision>39</cp:revision>
  <dcterms:created xsi:type="dcterms:W3CDTF">2013-06-13T13:27:40Z</dcterms:created>
  <dcterms:modified xsi:type="dcterms:W3CDTF">2013-06-17T13:32:44Z</dcterms:modified>
</cp:coreProperties>
</file>